
<file path=[Content_Types].xml><?xml version="1.0" encoding="utf-8"?>
<Types xmlns="http://schemas.openxmlformats.org/package/2006/content-types">
  <Override PartName="/_rels/.rels" ContentType="application/vnd.openxmlformats-package.relationships+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5.xml.rels" ContentType="application/vnd.openxmlformats-package.relationships+xml"/>
  <Override PartName="/ppt/notesSlides/_rels/notesSlide4.xml.rels" ContentType="application/vnd.openxmlformats-package.relationships+xml"/>
  <Override PartName="/ppt/notesSlides/_rels/notesSlide3.xml.rels" ContentType="application/vnd.openxmlformats-package.relationships+xml"/>
  <Override PartName="/ppt/notesSlides/_rels/notesSlide2.xml.rels" ContentType="application/vnd.openxmlformats-package.relationships+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_rels/presentation.xml.rels" ContentType="application/vnd.openxmlformats-package.relationships+xml"/>
  <Override PartName="/ppt/media/image15.png" ContentType="image/png"/>
  <Override PartName="/ppt/media/image14.jpeg" ContentType="image/jpeg"/>
  <Override PartName="/ppt/media/image13.png" ContentType="image/png"/>
  <Override PartName="/ppt/media/image12.jpeg" ContentType="image/jpeg"/>
  <Override PartName="/ppt/media/image11.png" ContentType="image/png"/>
  <Override PartName="/ppt/media/image8.jpeg" ContentType="image/jpeg"/>
  <Override PartName="/ppt/media/image1.png" ContentType="image/png"/>
  <Override PartName="/ppt/media/image2.jpeg" ContentType="image/jpeg"/>
  <Override PartName="/ppt/media/image3.png" ContentType="image/png"/>
  <Override PartName="/ppt/media/image4.jpeg" ContentType="image/jpeg"/>
  <Override PartName="/ppt/media/image7.png" ContentType="image/png"/>
  <Override PartName="/ppt/media/image10.jpeg" ContentType="image/jpeg"/>
  <Override PartName="/ppt/media/image5.png" ContentType="image/png"/>
  <Override PartName="/ppt/media/image6.jpeg" ContentType="image/jpeg"/>
  <Override PartName="/ppt/media/image9.png" ContentType="image/png"/>
  <Override PartName="/ppt/slides/slide8.xml" ContentType="application/vnd.openxmlformats-officedocument.presentationml.slide+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1.xml" ContentType="application/vnd.openxmlformats-officedocument.theme+xml"/>
  <Override PartName="/ppt/slideMasters/_rels/slideMaster1.xml.rels" ContentType="application/vnd.openxmlformats-package.relationships+xml"/>
  <Override PartName="/ppt/slideMasters/slideMaster1.xml" ContentType="application/vnd.openxmlformats-officedocument.presentationml.slideMaster+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Lst>
  <p:sldSz cx="9144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 name="PlaceHolder 1"/>
          <p:cNvSpPr>
            <a:spLocks noGrp="1"/>
          </p:cNvSpPr>
          <p:nvPr>
            <p:ph type="sldImg"/>
          </p:nvPr>
        </p:nvSpPr>
        <p:spPr>
          <a:xfrm>
            <a:off x="216000" y="812520"/>
            <a:ext cx="7127280" cy="4008960"/>
          </a:xfrm>
          <a:prstGeom prst="rect">
            <a:avLst/>
          </a:prstGeom>
        </p:spPr>
        <p:txBody>
          <a:bodyPr lIns="0" rIns="0" tIns="0" bIns="0" anchor="ctr"/>
          <a:p>
            <a:pPr algn="ctr"/>
            <a:r>
              <a:rPr b="0" lang="en-US" sz="4400" spc="-1" strike="noStrike">
                <a:latin typeface="Arial"/>
              </a:rPr>
              <a:t>Click to move the slide</a:t>
            </a:r>
            <a:endParaRPr b="0" lang="en-US" sz="4400" spc="-1" strike="noStrike">
              <a:latin typeface="Arial"/>
            </a:endParaRPr>
          </a:p>
        </p:txBody>
      </p:sp>
      <p:sp>
        <p:nvSpPr>
          <p:cNvPr id="39" name="PlaceHolder 2"/>
          <p:cNvSpPr>
            <a:spLocks noGrp="1"/>
          </p:cNvSpPr>
          <p:nvPr>
            <p:ph type="body"/>
          </p:nvPr>
        </p:nvSpPr>
        <p:spPr>
          <a:xfrm>
            <a:off x="756000" y="5078520"/>
            <a:ext cx="6047640" cy="4811040"/>
          </a:xfrm>
          <a:prstGeom prst="rect">
            <a:avLst/>
          </a:prstGeom>
        </p:spPr>
        <p:txBody>
          <a:bodyPr lIns="0" rIns="0" tIns="0" bIns="0"/>
          <a:p>
            <a:r>
              <a:rPr b="0" lang="en-US" sz="2000" spc="-1" strike="noStrike">
                <a:latin typeface="Arial"/>
              </a:rPr>
              <a:t>Click to edit the notes format</a:t>
            </a:r>
            <a:endParaRPr b="0" lang="en-US" sz="2000" spc="-1" strike="noStrike">
              <a:latin typeface="Arial"/>
            </a:endParaRPr>
          </a:p>
        </p:txBody>
      </p:sp>
      <p:sp>
        <p:nvSpPr>
          <p:cNvPr id="40" name="PlaceHolder 3"/>
          <p:cNvSpPr>
            <a:spLocks noGrp="1"/>
          </p:cNvSpPr>
          <p:nvPr>
            <p:ph type="hdr"/>
          </p:nvPr>
        </p:nvSpPr>
        <p:spPr>
          <a:xfrm>
            <a:off x="0" y="0"/>
            <a:ext cx="3280680" cy="534240"/>
          </a:xfrm>
          <a:prstGeom prst="rect">
            <a:avLst/>
          </a:prstGeom>
        </p:spPr>
        <p:txBody>
          <a:bodyPr lIns="0" rIns="0" tIns="0" bIns="0"/>
          <a:p>
            <a:r>
              <a:rPr b="0" lang="en-US" sz="1400" spc="-1" strike="noStrike">
                <a:solidFill>
                  <a:srgbClr val="303d22"/>
                </a:solidFill>
                <a:latin typeface="Arial"/>
              </a:rPr>
              <a:t>&lt;header&gt;</a:t>
            </a:r>
            <a:endParaRPr b="0" lang="en-US" sz="1400" spc="-1" strike="noStrike">
              <a:solidFill>
                <a:srgbClr val="303d22"/>
              </a:solidFill>
              <a:latin typeface="Arial"/>
            </a:endParaRPr>
          </a:p>
        </p:txBody>
      </p:sp>
      <p:sp>
        <p:nvSpPr>
          <p:cNvPr id="41" name="PlaceHolder 4"/>
          <p:cNvSpPr>
            <a:spLocks noGrp="1"/>
          </p:cNvSpPr>
          <p:nvPr>
            <p:ph type="dt"/>
          </p:nvPr>
        </p:nvSpPr>
        <p:spPr>
          <a:xfrm>
            <a:off x="4278960" y="0"/>
            <a:ext cx="3280680" cy="534240"/>
          </a:xfrm>
          <a:prstGeom prst="rect">
            <a:avLst/>
          </a:prstGeom>
        </p:spPr>
        <p:txBody>
          <a:bodyPr lIns="0" rIns="0" tIns="0" bIns="0"/>
          <a:p>
            <a:pPr algn="r"/>
            <a:r>
              <a:rPr b="0" lang="en-US" sz="1400" spc="-1" strike="noStrike">
                <a:solidFill>
                  <a:srgbClr val="303d22"/>
                </a:solidFill>
                <a:latin typeface="Arial"/>
              </a:rPr>
              <a:t>&lt;date/time&gt;</a:t>
            </a:r>
            <a:endParaRPr b="0" lang="en-US" sz="1400" spc="-1" strike="noStrike">
              <a:solidFill>
                <a:srgbClr val="303d22"/>
              </a:solidFill>
              <a:latin typeface="Arial"/>
            </a:endParaRPr>
          </a:p>
        </p:txBody>
      </p:sp>
      <p:sp>
        <p:nvSpPr>
          <p:cNvPr id="42" name="PlaceHolder 5"/>
          <p:cNvSpPr>
            <a:spLocks noGrp="1"/>
          </p:cNvSpPr>
          <p:nvPr>
            <p:ph type="ftr"/>
          </p:nvPr>
        </p:nvSpPr>
        <p:spPr>
          <a:xfrm>
            <a:off x="0" y="10157400"/>
            <a:ext cx="3280680" cy="534240"/>
          </a:xfrm>
          <a:prstGeom prst="rect">
            <a:avLst/>
          </a:prstGeom>
        </p:spPr>
        <p:txBody>
          <a:bodyPr lIns="0" rIns="0" tIns="0" bIns="0" anchor="b"/>
          <a:p>
            <a:r>
              <a:rPr b="0" lang="en-US" sz="1400" spc="-1" strike="noStrike">
                <a:solidFill>
                  <a:srgbClr val="303d22"/>
                </a:solidFill>
                <a:latin typeface="Arial"/>
              </a:rPr>
              <a:t>&lt;footer&gt;</a:t>
            </a:r>
            <a:endParaRPr b="0" lang="en-US" sz="1400" spc="-1" strike="noStrike">
              <a:solidFill>
                <a:srgbClr val="303d22"/>
              </a:solidFill>
              <a:latin typeface="Arial"/>
            </a:endParaRPr>
          </a:p>
        </p:txBody>
      </p:sp>
      <p:sp>
        <p:nvSpPr>
          <p:cNvPr id="43" name="PlaceHolder 6"/>
          <p:cNvSpPr>
            <a:spLocks noGrp="1"/>
          </p:cNvSpPr>
          <p:nvPr>
            <p:ph type="sldNum"/>
          </p:nvPr>
        </p:nvSpPr>
        <p:spPr>
          <a:xfrm>
            <a:off x="4278960" y="10157400"/>
            <a:ext cx="3280680" cy="534240"/>
          </a:xfrm>
          <a:prstGeom prst="rect">
            <a:avLst/>
          </a:prstGeom>
        </p:spPr>
        <p:txBody>
          <a:bodyPr lIns="0" rIns="0" tIns="0" bIns="0" anchor="b"/>
          <a:p>
            <a:pPr algn="r"/>
            <a:fld id="{DF07D283-1F6D-4E64-A52F-6FBBAB876F1E}" type="slidenum">
              <a:rPr b="0" lang="en-US" sz="1400" spc="-1" strike="noStrike">
                <a:solidFill>
                  <a:srgbClr val="303d22"/>
                </a:solidFill>
                <a:latin typeface="Arial"/>
              </a:rPr>
              <a:t>&lt;number&gt;</a:t>
            </a:fld>
            <a:endParaRPr b="0" lang="en-US" sz="1400" spc="-1" strike="noStrike">
              <a:solidFill>
                <a:srgbClr val="303d22"/>
              </a:solidFill>
              <a:latin typeface="Arial"/>
            </a:endParaRPr>
          </a:p>
        </p:txBody>
      </p:sp>
    </p:spTree>
  </p:cSld>
  <p:clrMap bg1="lt1" bg2="lt2" tx1="dk1" tx2="dk2" accent1="accent1" accent2="accent2" accent3="accent3" accent4="accent4" accent5="accent5" accent6="accent6" hlink="hlink" folHlink="folHlink"/>
</p:notesMaster>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PlaceHolder 1"/>
          <p:cNvSpPr>
            <a:spLocks noGrp="1"/>
          </p:cNvSpPr>
          <p:nvPr>
            <p:ph type="sldImg"/>
          </p:nvPr>
        </p:nvSpPr>
        <p:spPr>
          <a:xfrm>
            <a:off x="1371600" y="763560"/>
            <a:ext cx="5029200" cy="3772080"/>
          </a:xfrm>
          <a:prstGeom prst="rect">
            <a:avLst/>
          </a:prstGeom>
        </p:spPr>
      </p:sp>
      <p:sp>
        <p:nvSpPr>
          <p:cNvPr id="83" name="PlaceHolder 2"/>
          <p:cNvSpPr>
            <a:spLocks noGrp="1"/>
          </p:cNvSpPr>
          <p:nvPr>
            <p:ph type="body"/>
          </p:nvPr>
        </p:nvSpPr>
        <p:spPr>
          <a:xfrm>
            <a:off x="777960" y="4776840"/>
            <a:ext cx="6216480" cy="4525200"/>
          </a:xfrm>
          <a:prstGeom prst="rect">
            <a:avLst/>
          </a:prstGeom>
        </p:spPr>
        <p:txBody>
          <a:bodyPr lIns="0" rIns="0" tIns="0" bIns="0"/>
          <a:p>
            <a:endParaRPr b="0" lang="en-US" sz="2000" spc="-1" strike="noStrike">
              <a:latin typeface="Arial"/>
            </a:endParaRPr>
          </a:p>
          <a:p>
            <a:endParaRPr b="0" lang="en-US" sz="20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PlaceHolder 1"/>
          <p:cNvSpPr>
            <a:spLocks noGrp="1"/>
          </p:cNvSpPr>
          <p:nvPr>
            <p:ph type="sldImg"/>
          </p:nvPr>
        </p:nvSpPr>
        <p:spPr>
          <a:xfrm>
            <a:off x="1371600" y="763560"/>
            <a:ext cx="5029200" cy="3772080"/>
          </a:xfrm>
          <a:prstGeom prst="rect">
            <a:avLst/>
          </a:prstGeom>
        </p:spPr>
      </p:sp>
      <p:sp>
        <p:nvSpPr>
          <p:cNvPr id="85" name="PlaceHolder 2"/>
          <p:cNvSpPr>
            <a:spLocks noGrp="1"/>
          </p:cNvSpPr>
          <p:nvPr>
            <p:ph type="body"/>
          </p:nvPr>
        </p:nvSpPr>
        <p:spPr>
          <a:xfrm>
            <a:off x="777960" y="4776840"/>
            <a:ext cx="6216480" cy="4525200"/>
          </a:xfrm>
          <a:prstGeom prst="rect">
            <a:avLst/>
          </a:prstGeom>
        </p:spPr>
        <p:txBody>
          <a:bodyPr lIns="0" rIns="0" tIns="0" bIns="0"/>
          <a:p>
            <a:r>
              <a:rPr b="0" lang="en-US" sz="900" spc="-1" strike="noStrike">
                <a:latin typeface="Arial"/>
              </a:rPr>
              <a:t>Genomic surveillance and phylogeny showing continued detection and genetic divergence of B.1.517 from chronic infection</a:t>
            </a:r>
            <a:endParaRPr b="0" lang="en-US" sz="900" spc="-1" strike="noStrike">
              <a:latin typeface="Arial"/>
            </a:endParaRPr>
          </a:p>
          <a:p>
            <a:endParaRPr b="0" lang="en-US" sz="900" spc="-1" strike="noStrike">
              <a:latin typeface="Arial"/>
            </a:endParaRPr>
          </a:p>
          <a:p>
            <a:r>
              <a:rPr b="0" lang="en-US" sz="900" spc="-1" strike="noStrike">
                <a:latin typeface="Arial"/>
              </a:rPr>
              <a:t>(A) Monthly detection of B.1.517 (B.1.517 and B.1.517.1) variants in Connecticut (USA), other US states, and elsewhere.</a:t>
            </a:r>
            <a:endParaRPr b="0" lang="en-US" sz="900" spc="-1" strike="noStrike">
              <a:latin typeface="Arial"/>
            </a:endParaRPr>
          </a:p>
          <a:p>
            <a:endParaRPr b="0" lang="en-US" sz="900" spc="-1" strike="noStrike">
              <a:latin typeface="Arial"/>
            </a:endParaRPr>
          </a:p>
          <a:p>
            <a:r>
              <a:rPr b="0" lang="en-US" sz="900" spc="-1" strike="noStrike">
                <a:latin typeface="Arial"/>
              </a:rPr>
              <a:t>(B) The total number of sequence genomes for the B.1.517 (B.1.517 and B.1.517.1) variants in Connecticut (USA), the rest of the US, and elsewhere. The y axis is transformed by square root transformation to show time points with non-zero number of genomes, especially those from countries with a low prevalence of B.1.517.</a:t>
            </a:r>
            <a:endParaRPr b="0" lang="en-US" sz="900" spc="-1" strike="noStrike">
              <a:latin typeface="Arial"/>
            </a:endParaRPr>
          </a:p>
          <a:p>
            <a:endParaRPr b="0" lang="en-US" sz="900" spc="-1" strike="noStrike">
              <a:latin typeface="Arial"/>
            </a:endParaRPr>
          </a:p>
          <a:p>
            <a:r>
              <a:rPr b="0" lang="en-US" sz="900" spc="-1" strike="noStrike">
                <a:latin typeface="Arial"/>
              </a:rPr>
              <a:t>(C) A maximum likelihood phylogeny of B.1.517 in the context of selected genomes from other variants.</a:t>
            </a:r>
            <a:endParaRPr b="0" lang="en-US" sz="900" spc="-1" strike="noStrike">
              <a:latin typeface="Arial"/>
            </a:endParaRPr>
          </a:p>
          <a:p>
            <a:endParaRPr b="0" lang="en-US" sz="900" spc="-1" strike="noStrike">
              <a:latin typeface="Arial"/>
            </a:endParaRPr>
          </a:p>
          <a:p>
            <a:r>
              <a:rPr b="0" lang="en-US" sz="900" spc="-1" strike="noStrike">
                <a:latin typeface="Arial"/>
              </a:rPr>
              <a:t>(D) A maximum likelihood phylogeny of all sequenced B.1.517 genomes showing country of origin.</a:t>
            </a:r>
            <a:endParaRPr b="0" lang="en-US" sz="900" spc="-1" strike="noStrike">
              <a:latin typeface="Arial"/>
            </a:endParaRPr>
          </a:p>
          <a:p>
            <a:endParaRPr b="0" lang="en-US" sz="900" spc="-1" strike="noStrike">
              <a:latin typeface="Arial"/>
            </a:endParaRPr>
          </a:p>
          <a:p>
            <a:r>
              <a:rPr b="0" lang="en-US" sz="900" spc="-1" strike="noStrike">
                <a:latin typeface="Arial"/>
              </a:rPr>
              <a:t>(E) A maximum likelihood phylogeny of all sequenced B.1.517 samples highlighting the genomes associated with the chronic infection and other contextual genomes from acute infection (although some could have been sampled from unknown chronic infections).</a:t>
            </a:r>
            <a:endParaRPr b="0" lang="en-US" sz="900" spc="-1" strike="noStrike">
              <a:latin typeface="Arial"/>
            </a:endParaRPr>
          </a:p>
          <a:p>
            <a:endParaRPr b="0" lang="en-US" sz="900" spc="-1" strike="noStrike">
              <a:latin typeface="Arial"/>
            </a:endParaRPr>
          </a:p>
          <a:p>
            <a:endParaRPr b="0" lang="en-US" sz="900" spc="-1" strike="noStrike">
              <a:latin typeface="Arial"/>
            </a:endParaRPr>
          </a:p>
          <a:p>
            <a:endParaRPr b="0" lang="en-US" sz="9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PlaceHolder 1"/>
          <p:cNvSpPr>
            <a:spLocks noGrp="1"/>
          </p:cNvSpPr>
          <p:nvPr>
            <p:ph type="sldImg"/>
          </p:nvPr>
        </p:nvSpPr>
        <p:spPr>
          <a:xfrm>
            <a:off x="1371600" y="763560"/>
            <a:ext cx="5029200" cy="3772080"/>
          </a:xfrm>
          <a:prstGeom prst="rect">
            <a:avLst/>
          </a:prstGeom>
        </p:spPr>
      </p:sp>
      <p:sp>
        <p:nvSpPr>
          <p:cNvPr id="87" name="PlaceHolder 2"/>
          <p:cNvSpPr>
            <a:spLocks noGrp="1"/>
          </p:cNvSpPr>
          <p:nvPr>
            <p:ph type="body"/>
          </p:nvPr>
        </p:nvSpPr>
        <p:spPr>
          <a:xfrm>
            <a:off x="777960" y="4776840"/>
            <a:ext cx="6216480" cy="4525200"/>
          </a:xfrm>
          <a:prstGeom prst="rect">
            <a:avLst/>
          </a:prstGeom>
        </p:spPr>
        <p:txBody>
          <a:bodyPr lIns="0" rIns="0" tIns="0" bIns="0"/>
          <a:p>
            <a:r>
              <a:rPr b="0" lang="en-US" sz="900" spc="-1" strike="noStrike">
                <a:latin typeface="Arial"/>
              </a:rPr>
              <a:t>Molecular and virological assays showing isolation of infectious viruses with high copy numbers and the emergence and coexistence of distinct genotypes during the chronic infection</a:t>
            </a:r>
            <a:endParaRPr b="0" lang="en-US" sz="900" spc="-1" strike="noStrike">
              <a:latin typeface="Arial"/>
            </a:endParaRPr>
          </a:p>
          <a:p>
            <a:endParaRPr b="0" lang="en-US" sz="900" spc="-1" strike="noStrike">
              <a:latin typeface="Arial"/>
            </a:endParaRPr>
          </a:p>
          <a:p>
            <a:r>
              <a:rPr b="0" lang="en-US" sz="900" spc="-1" strike="noStrike">
                <a:latin typeface="Arial"/>
              </a:rPr>
              <a:t>(A) Timeline showing clinical history of the patient from the earliest time they tested negative for SARS-CoV-2, the first positive test following household exposure by a symptomatic household contact who tested positive 2 days prior, until the last sampling point. Note that collection of samples was stopped due to the deteriorating condition of the patient, but the infection had not yet cleared.</a:t>
            </a:r>
            <a:endParaRPr b="0" lang="en-US" sz="900" spc="-1" strike="noStrike">
              <a:latin typeface="Arial"/>
            </a:endParaRPr>
          </a:p>
          <a:p>
            <a:endParaRPr b="0" lang="en-US" sz="900" spc="-1" strike="noStrike">
              <a:latin typeface="Arial"/>
            </a:endParaRPr>
          </a:p>
          <a:p>
            <a:r>
              <a:rPr b="0" lang="en-US" sz="900" spc="-1" strike="noStrike">
                <a:latin typeface="Arial"/>
              </a:rPr>
              <a:t>(B) Nasal swab RT-PCR cycle threshold (Ct) values for the samples available for whole-genome sequencing showing high viral RNA copy numbers. Additionally, virus infectivity assays performed for selected samples revealed infectious virus at most sampling points. Additional information for the samples, including plaque assay results, are provided in Table S1.</a:t>
            </a:r>
            <a:endParaRPr b="0" lang="en-US" sz="900" spc="-1" strike="noStrike">
              <a:latin typeface="Arial"/>
            </a:endParaRPr>
          </a:p>
          <a:p>
            <a:endParaRPr b="0" lang="en-US" sz="900" spc="-1" strike="noStrike">
              <a:latin typeface="Arial"/>
            </a:endParaRPr>
          </a:p>
          <a:p>
            <a:r>
              <a:rPr b="0" lang="en-US" sz="900" spc="-1" strike="noStrike">
                <a:latin typeface="Arial"/>
              </a:rPr>
              <a:t>(C) Time-resolved phylogeny of the chronic infection samples with branch lengths scaled by the number of days since the first positive RT-PCR SARS-CoV-2 test. The phylogeny was generated based on near full whole genomes after trimming the 3′ and 5′ ends to remove poor quality nucleotides (see STAR Methods).</a:t>
            </a:r>
            <a:endParaRPr b="0" lang="en-US" sz="900" spc="-1" strike="noStrike">
              <a:latin typeface="Arial"/>
            </a:endParaRPr>
          </a:p>
          <a:p>
            <a:endParaRPr b="0" lang="en-US" sz="900" spc="-1" strike="noStrike">
              <a:latin typeface="Arial"/>
            </a:endParaRPr>
          </a:p>
          <a:p>
            <a:r>
              <a:rPr b="0" lang="en-US" sz="900" spc="-1" strike="noStrike">
                <a:latin typeface="Arial"/>
              </a:rPr>
              <a:t>(D) Maximum likelihood phylogeny of the chronic B.1.517 samples showing branch lengths scaled by the genetic divergence expressed as the number of accrued substitutions over time. The phylogeny shows the intrahost emergence and persistence of multiple divergent genotypes.</a:t>
            </a:r>
            <a:endParaRPr b="0" lang="en-US" sz="900" spc="-1" strike="noStrike">
              <a:latin typeface="Arial"/>
            </a:endParaRPr>
          </a:p>
          <a:p>
            <a:endParaRPr b="0" lang="en-US" sz="900" spc="-1" strike="noStrike">
              <a:latin typeface="Arial"/>
            </a:endParaRPr>
          </a:p>
          <a:p>
            <a:endParaRPr b="0" lang="en-US" sz="900" spc="-1" strike="noStrike">
              <a:latin typeface="Arial"/>
            </a:endParaRPr>
          </a:p>
          <a:p>
            <a:endParaRPr b="0" lang="en-US" sz="9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PlaceHolder 1"/>
          <p:cNvSpPr>
            <a:spLocks noGrp="1"/>
          </p:cNvSpPr>
          <p:nvPr>
            <p:ph type="sldImg"/>
          </p:nvPr>
        </p:nvSpPr>
        <p:spPr>
          <a:xfrm>
            <a:off x="1371600" y="763560"/>
            <a:ext cx="5029200" cy="3772080"/>
          </a:xfrm>
          <a:prstGeom prst="rect">
            <a:avLst/>
          </a:prstGeom>
        </p:spPr>
      </p:sp>
      <p:sp>
        <p:nvSpPr>
          <p:cNvPr id="89" name="PlaceHolder 2"/>
          <p:cNvSpPr>
            <a:spLocks noGrp="1"/>
          </p:cNvSpPr>
          <p:nvPr>
            <p:ph type="body"/>
          </p:nvPr>
        </p:nvSpPr>
        <p:spPr>
          <a:xfrm>
            <a:off x="777960" y="4776840"/>
            <a:ext cx="6216480" cy="4525200"/>
          </a:xfrm>
          <a:prstGeom prst="rect">
            <a:avLst/>
          </a:prstGeom>
        </p:spPr>
        <p:txBody>
          <a:bodyPr lIns="0" rIns="0" tIns="0" bIns="0"/>
          <a:p>
            <a:r>
              <a:rPr b="0" lang="en-US" sz="900" spc="-1" strike="noStrike">
                <a:latin typeface="Arial"/>
              </a:rPr>
              <a:t>Nucleotide substitution rates are faster during chronic infection than acute infection and the global evolutionary rate</a:t>
            </a:r>
            <a:endParaRPr b="0" lang="en-US" sz="900" spc="-1" strike="noStrike">
              <a:latin typeface="Arial"/>
            </a:endParaRPr>
          </a:p>
          <a:p>
            <a:endParaRPr b="0" lang="en-US" sz="900" spc="-1" strike="noStrike">
              <a:latin typeface="Arial"/>
            </a:endParaRPr>
          </a:p>
          <a:p>
            <a:r>
              <a:rPr b="0" lang="en-US" sz="900" spc="-1" strike="noStrike">
                <a:latin typeface="Arial"/>
              </a:rPr>
              <a:t>(A) Scatterplots showing the relationship between phylogenetic root to tip distances, expressed as the number of nucleotide substitutions per site, and time as the number of days from the first sampled genome for the B.1.517 from chronic infection versus all SARS-CoV-2 lineages and other B.1.517 from acute infections. The data points associated with the chronic infection are colored in red, while those representing other variants are colored in sky blue. The lines and shaded bands surrounding them represent the linear regression models fitted to the data points for the chronic infection data and other variants.</a:t>
            </a:r>
            <a:endParaRPr b="0" lang="en-US" sz="900" spc="-1" strike="noStrike">
              <a:latin typeface="Arial"/>
            </a:endParaRPr>
          </a:p>
          <a:p>
            <a:endParaRPr b="0" lang="en-US" sz="900" spc="-1" strike="noStrike">
              <a:latin typeface="Arial"/>
            </a:endParaRPr>
          </a:p>
          <a:p>
            <a:r>
              <a:rPr b="0" lang="en-US" sz="900" spc="-1" strike="noStrike">
                <a:latin typeface="Arial"/>
              </a:rPr>
              <a:t>(B) Bar graph showing the average mutation rates, expressed as the number of nucleotide substitutions per year for the chronic infection samples and other variants based on the regression coefficients (β) generated from the plots in (A). Specific values for the evolutionary rates for all lineages combined, the parental and chronic infection B.1.517 strains, and other lineages are shown in Table S3 and Figure S3.</a:t>
            </a:r>
            <a:endParaRPr b="0" lang="en-US" sz="900" spc="-1" strike="noStrike">
              <a:latin typeface="Arial"/>
            </a:endParaRPr>
          </a:p>
          <a:p>
            <a:endParaRPr b="0" lang="en-US" sz="900" spc="-1" strike="noStrike">
              <a:latin typeface="Arial"/>
            </a:endParaRPr>
          </a:p>
          <a:p>
            <a:endParaRPr b="0" lang="en-US" sz="900" spc="-1" strike="noStrike">
              <a:latin typeface="Arial"/>
            </a:endParaRPr>
          </a:p>
          <a:p>
            <a:endParaRPr b="0" lang="en-US" sz="9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PlaceHolder 1"/>
          <p:cNvSpPr>
            <a:spLocks noGrp="1"/>
          </p:cNvSpPr>
          <p:nvPr>
            <p:ph type="sldImg"/>
          </p:nvPr>
        </p:nvSpPr>
        <p:spPr>
          <a:xfrm>
            <a:off x="1371600" y="763560"/>
            <a:ext cx="5029200" cy="3772080"/>
          </a:xfrm>
          <a:prstGeom prst="rect">
            <a:avLst/>
          </a:prstGeom>
        </p:spPr>
      </p:sp>
      <p:sp>
        <p:nvSpPr>
          <p:cNvPr id="91" name="PlaceHolder 2"/>
          <p:cNvSpPr>
            <a:spLocks noGrp="1"/>
          </p:cNvSpPr>
          <p:nvPr>
            <p:ph type="body"/>
          </p:nvPr>
        </p:nvSpPr>
        <p:spPr>
          <a:xfrm>
            <a:off x="777960" y="4776840"/>
            <a:ext cx="6216480" cy="4728960"/>
          </a:xfrm>
          <a:prstGeom prst="rect">
            <a:avLst/>
          </a:prstGeom>
        </p:spPr>
        <p:txBody>
          <a:bodyPr lIns="0" rIns="0" tIns="0" bIns="0"/>
          <a:p>
            <a:r>
              <a:rPr b="0" lang="en-US" sz="900" spc="-1" strike="noStrike">
                <a:latin typeface="Arial"/>
              </a:rPr>
              <a:t>Increasing intrahost genetic diversity during chronic infection</a:t>
            </a:r>
            <a:endParaRPr b="0" lang="en-US" sz="900" spc="-1" strike="noStrike">
              <a:latin typeface="Arial"/>
            </a:endParaRPr>
          </a:p>
          <a:p>
            <a:endParaRPr b="0" lang="en-US" sz="900" spc="-1" strike="noStrike">
              <a:latin typeface="Arial"/>
            </a:endParaRPr>
          </a:p>
          <a:p>
            <a:r>
              <a:rPr b="0" lang="en-US" sz="900" spc="-1" strike="noStrike">
                <a:latin typeface="Arial"/>
              </a:rPr>
              <a:t>(A) The number of intrahost single-nucleotide variants (iSNVs) &gt;3% frequency across all the samples and genotypes detected during the infection (see Figures 2C and 2D).</a:t>
            </a:r>
            <a:endParaRPr b="0" lang="en-US" sz="900" spc="-1" strike="noStrike">
              <a:latin typeface="Arial"/>
            </a:endParaRPr>
          </a:p>
          <a:p>
            <a:endParaRPr b="0" lang="en-US" sz="900" spc="-1" strike="noStrike">
              <a:latin typeface="Arial"/>
            </a:endParaRPr>
          </a:p>
          <a:p>
            <a:r>
              <a:rPr b="0" lang="en-US" sz="900" spc="-1" strike="noStrike">
                <a:latin typeface="Arial"/>
              </a:rPr>
              <a:t>(B) The number of iSNVs accumulated over time during the chronic infection. The black solid line represents a fitted linear regression.</a:t>
            </a:r>
            <a:endParaRPr b="0" lang="en-US" sz="900" spc="-1" strike="noStrike">
              <a:latin typeface="Arial"/>
            </a:endParaRPr>
          </a:p>
          <a:p>
            <a:endParaRPr b="0" lang="en-US" sz="900" spc="-1" strike="noStrike">
              <a:latin typeface="Arial"/>
            </a:endParaRPr>
          </a:p>
          <a:p>
            <a:r>
              <a:rPr b="0" lang="en-US" sz="900" spc="-1" strike="noStrike">
                <a:latin typeface="Arial"/>
              </a:rPr>
              <a:t>(C) Proportion of iSNVs binned at different frequencies and stratified by variant or mutation type (intergenic, synonymous, and non-synonymous).</a:t>
            </a:r>
            <a:endParaRPr b="0" lang="en-US" sz="900" spc="-1" strike="noStrike">
              <a:latin typeface="Arial"/>
            </a:endParaRPr>
          </a:p>
          <a:p>
            <a:endParaRPr b="0" lang="en-US" sz="900" spc="-1" strike="noStrike">
              <a:latin typeface="Arial"/>
            </a:endParaRPr>
          </a:p>
          <a:p>
            <a:r>
              <a:rPr b="0" lang="en-US" sz="900" spc="-1" strike="noStrike">
                <a:latin typeface="Arial"/>
              </a:rPr>
              <a:t>(D) The proportion of the overall number of unique iSNVs coding for synonymous and non-synonymous amino acid changes at different codon positions.</a:t>
            </a:r>
            <a:endParaRPr b="0" lang="en-US" sz="900" spc="-1" strike="noStrike">
              <a:latin typeface="Arial"/>
            </a:endParaRPr>
          </a:p>
          <a:p>
            <a:endParaRPr b="0" lang="en-US" sz="900" spc="-1" strike="noStrike">
              <a:latin typeface="Arial"/>
            </a:endParaRPr>
          </a:p>
          <a:p>
            <a:r>
              <a:rPr b="0" lang="en-US" sz="900" spc="-1" strike="noStrike">
                <a:latin typeface="Arial"/>
              </a:rPr>
              <a:t>(E) The proportion of unique iSNVs grouped by variant type to highlight potential selection across different SARS-CoV-2 genes.</a:t>
            </a:r>
            <a:endParaRPr b="0" lang="en-US" sz="900" spc="-1" strike="noStrike">
              <a:latin typeface="Arial"/>
            </a:endParaRPr>
          </a:p>
          <a:p>
            <a:endParaRPr b="0" lang="en-US" sz="900" spc="-1" strike="noStrike">
              <a:latin typeface="Arial"/>
            </a:endParaRPr>
          </a:p>
          <a:p>
            <a:r>
              <a:rPr b="0" lang="en-US" sz="900" spc="-1" strike="noStrike">
                <a:latin typeface="Arial"/>
              </a:rPr>
              <a:t>(F) The number of unique iSNVs per gene normalized by the gene length to highlight variability in selection independent of gene size.</a:t>
            </a:r>
            <a:endParaRPr b="0" lang="en-US" sz="900" spc="-1" strike="noStrike">
              <a:latin typeface="Arial"/>
            </a:endParaRPr>
          </a:p>
          <a:p>
            <a:endParaRPr b="0" lang="en-US" sz="900" spc="-1" strike="noStrike">
              <a:latin typeface="Arial"/>
            </a:endParaRPr>
          </a:p>
          <a:p>
            <a:r>
              <a:rPr b="0" lang="en-US" sz="900" spc="-1" strike="noStrike">
                <a:latin typeface="Arial"/>
              </a:rPr>
              <a:t>(G) The mutation spectra showing the relative mutation rate across the SARS-CoV-2 genome-stratified variant type. Additional information for all the identified mutations (intergenic, synonymous, and non-synonymous) are provided in Data S1.</a:t>
            </a:r>
            <a:endParaRPr b="0" lang="en-US" sz="900" spc="-1" strike="noStrike">
              <a:latin typeface="Arial"/>
            </a:endParaRPr>
          </a:p>
          <a:p>
            <a:endParaRPr b="0" lang="en-US" sz="900" spc="-1" strike="noStrike">
              <a:latin typeface="Arial"/>
            </a:endParaRPr>
          </a:p>
          <a:p>
            <a:endParaRPr b="0" lang="en-US" sz="900" spc="-1" strike="noStrike">
              <a:latin typeface="Arial"/>
            </a:endParaRPr>
          </a:p>
          <a:p>
            <a:endParaRPr b="0" lang="en-US" sz="9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PlaceHolder 1"/>
          <p:cNvSpPr>
            <a:spLocks noGrp="1"/>
          </p:cNvSpPr>
          <p:nvPr>
            <p:ph type="sldImg"/>
          </p:nvPr>
        </p:nvSpPr>
        <p:spPr>
          <a:xfrm>
            <a:off x="1371600" y="763560"/>
            <a:ext cx="5029200" cy="3772080"/>
          </a:xfrm>
          <a:prstGeom prst="rect">
            <a:avLst/>
          </a:prstGeom>
        </p:spPr>
      </p:sp>
      <p:sp>
        <p:nvSpPr>
          <p:cNvPr id="93" name="PlaceHolder 2"/>
          <p:cNvSpPr>
            <a:spLocks noGrp="1"/>
          </p:cNvSpPr>
          <p:nvPr>
            <p:ph type="body"/>
          </p:nvPr>
        </p:nvSpPr>
        <p:spPr>
          <a:xfrm>
            <a:off x="777960" y="4776840"/>
            <a:ext cx="6216480" cy="4525200"/>
          </a:xfrm>
          <a:prstGeom prst="rect">
            <a:avLst/>
          </a:prstGeom>
        </p:spPr>
        <p:txBody>
          <a:bodyPr lIns="0" rIns="0" tIns="0" bIns="0"/>
          <a:p>
            <a:r>
              <a:rPr b="0" lang="en-US" sz="900" spc="-1" strike="noStrike">
                <a:latin typeface="Arial"/>
              </a:rPr>
              <a:t>Several intrahost SNVs repeatedly detected during chronic infection</a:t>
            </a:r>
            <a:endParaRPr b="0" lang="en-US" sz="900" spc="-1" strike="noStrike">
              <a:latin typeface="Arial"/>
            </a:endParaRPr>
          </a:p>
          <a:p>
            <a:endParaRPr b="0" lang="en-US" sz="900" spc="-1" strike="noStrike">
              <a:latin typeface="Arial"/>
            </a:endParaRPr>
          </a:p>
          <a:p>
            <a:r>
              <a:rPr b="0" lang="en-US" sz="900" spc="-1" strike="noStrike">
                <a:latin typeface="Arial"/>
              </a:rPr>
              <a:t>(A) The number of samples containing each unique iSNV and its position on the ancestral SARS-CoV-2 reference genome (GenBank: MN908937.3 or NC_045512.2). The y axis labels represent iSNVs corresponding to specific nucleotide substitutions and position in the genome, while the information within the brackets shows the specific amino acid changes, gene, and position in the gene. The y axis on the right side of the graph, colored in red, shows the average number of iSNVs per kilobase for each gene in the reference genome.</a:t>
            </a:r>
            <a:endParaRPr b="0" lang="en-US" sz="900" spc="-1" strike="noStrike">
              <a:latin typeface="Arial"/>
            </a:endParaRPr>
          </a:p>
          <a:p>
            <a:endParaRPr b="0" lang="en-US" sz="900" spc="-1" strike="noStrike">
              <a:latin typeface="Arial"/>
            </a:endParaRPr>
          </a:p>
          <a:p>
            <a:r>
              <a:rPr b="0" lang="en-US" sz="900" spc="-1" strike="noStrike">
                <a:latin typeface="Arial"/>
              </a:rPr>
              <a:t>(B) The y axis shows the number of samples containing iSNVs shown on the x axis. The iSNV labels contain the specific nucleotide substitutions and position in the genome. Specific amino acid changes and their specific position in the SARS-CoV-2 genomes are shown in the brackets on the x axis. The bars representing different nucleotide substitutions are colored based on the sequence feature annotations in the ancestral reference genome (GenBank: NC_045512.2). All the iSNVs are colored by the variant or mutation type based on the ancestral SARS-CoV-2 genome sequence feature annotations (GenBank: MN908937.3). Additional information for all the identified mutations (intergenic, synonymous, and non-synonymous) are provided in Data S1.</a:t>
            </a:r>
            <a:endParaRPr b="0" lang="en-US" sz="900" spc="-1" strike="noStrike">
              <a:latin typeface="Arial"/>
            </a:endParaRPr>
          </a:p>
          <a:p>
            <a:endParaRPr b="0" lang="en-US" sz="900" spc="-1" strike="noStrike">
              <a:latin typeface="Arial"/>
            </a:endParaRPr>
          </a:p>
          <a:p>
            <a:endParaRPr b="0" lang="en-US" sz="900" spc="-1" strike="noStrike">
              <a:latin typeface="Arial"/>
            </a:endParaRPr>
          </a:p>
          <a:p>
            <a:endParaRPr b="0" lang="en-US" sz="9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PlaceHolder 1"/>
          <p:cNvSpPr>
            <a:spLocks noGrp="1"/>
          </p:cNvSpPr>
          <p:nvPr>
            <p:ph type="sldImg"/>
          </p:nvPr>
        </p:nvSpPr>
        <p:spPr>
          <a:xfrm>
            <a:off x="1371600" y="763560"/>
            <a:ext cx="5029200" cy="3772080"/>
          </a:xfrm>
          <a:prstGeom prst="rect">
            <a:avLst/>
          </a:prstGeom>
        </p:spPr>
      </p:sp>
      <p:sp>
        <p:nvSpPr>
          <p:cNvPr id="95" name="PlaceHolder 2"/>
          <p:cNvSpPr>
            <a:spLocks noGrp="1"/>
          </p:cNvSpPr>
          <p:nvPr>
            <p:ph type="body"/>
          </p:nvPr>
        </p:nvSpPr>
        <p:spPr>
          <a:xfrm>
            <a:off x="777960" y="4776840"/>
            <a:ext cx="6216480" cy="4525200"/>
          </a:xfrm>
          <a:prstGeom prst="rect">
            <a:avLst/>
          </a:prstGeom>
        </p:spPr>
        <p:txBody>
          <a:bodyPr lIns="0" rIns="0" tIns="0" bIns="0"/>
          <a:p>
            <a:r>
              <a:rPr b="0" lang="en-US" sz="900" spc="-1" strike="noStrike">
                <a:latin typeface="Arial"/>
              </a:rPr>
              <a:t>Fluctuating dynamics of iSNVs in the spike gene during chronic infection</a:t>
            </a:r>
            <a:endParaRPr b="0" lang="en-US" sz="900" spc="-1" strike="noStrike">
              <a:latin typeface="Arial"/>
            </a:endParaRPr>
          </a:p>
          <a:p>
            <a:endParaRPr b="0" lang="en-US" sz="900" spc="-1" strike="noStrike">
              <a:latin typeface="Arial"/>
            </a:endParaRPr>
          </a:p>
          <a:p>
            <a:r>
              <a:rPr b="0" lang="en-US" sz="900" spc="-1" strike="noStrike">
                <a:latin typeface="Arial"/>
              </a:rPr>
              <a:t>Temporal frequencies of 29 non-synonymous iSNVs identified in the spike gene. Additional information for all the identified mutations (intergenic, synonymous, and non-synonymous) are provided in Data S1.</a:t>
            </a:r>
            <a:endParaRPr b="0" lang="en-US" sz="900" spc="-1" strike="noStrike">
              <a:latin typeface="Arial"/>
            </a:endParaRPr>
          </a:p>
          <a:p>
            <a:endParaRPr b="0" lang="en-US" sz="900" spc="-1" strike="noStrike">
              <a:latin typeface="Arial"/>
            </a:endParaRPr>
          </a:p>
          <a:p>
            <a:endParaRPr b="0" lang="en-US" sz="900" spc="-1" strike="noStrike">
              <a:latin typeface="Arial"/>
            </a:endParaRPr>
          </a:p>
          <a:p>
            <a:endParaRPr b="0" lang="en-US" sz="9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4" name="PlaceHolder 2"/>
          <p:cNvSpPr>
            <a:spLocks noGrp="1"/>
          </p:cNvSpPr>
          <p:nvPr>
            <p:ph type="body"/>
          </p:nvPr>
        </p:nvSpPr>
        <p:spPr>
          <a:xfrm>
            <a:off x="457200" y="1604520"/>
            <a:ext cx="8229240" cy="189684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7"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2" name="PlaceHolder 2"/>
          <p:cNvSpPr>
            <a:spLocks noGrp="1"/>
          </p:cNvSpPr>
          <p:nvPr>
            <p:ph type="body"/>
          </p:nvPr>
        </p:nvSpPr>
        <p:spPr>
          <a:xfrm>
            <a:off x="457200" y="1604520"/>
            <a:ext cx="264960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3239640" y="1604520"/>
            <a:ext cx="2649600" cy="189684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6022080" y="1604520"/>
            <a:ext cx="2649600" cy="189684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457200" y="3682080"/>
            <a:ext cx="2649600" cy="189684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3239640" y="3682080"/>
            <a:ext cx="2649600" cy="189684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6022080" y="3682080"/>
            <a:ext cx="26496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3" name="PlaceHolder 2"/>
          <p:cNvSpPr>
            <a:spLocks noGrp="1"/>
          </p:cNvSpPr>
          <p:nvPr>
            <p:ph type="subTitle"/>
          </p:nvPr>
        </p:nvSpPr>
        <p:spPr>
          <a:xfrm>
            <a:off x="457200" y="1604520"/>
            <a:ext cx="82292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5" name="PlaceHolder 2"/>
          <p:cNvSpPr>
            <a:spLocks noGrp="1"/>
          </p:cNvSpPr>
          <p:nvPr>
            <p:ph type="body"/>
          </p:nvPr>
        </p:nvSpPr>
        <p:spPr>
          <a:xfrm>
            <a:off x="457200" y="1604520"/>
            <a:ext cx="82292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7"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73600"/>
            <a:ext cx="82292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2"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4674240" y="1604520"/>
            <a:ext cx="4015800" cy="397728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45720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16" name="PlaceHolder 2"/>
          <p:cNvSpPr>
            <a:spLocks noGrp="1"/>
          </p:cNvSpPr>
          <p:nvPr>
            <p:ph type="body"/>
          </p:nvPr>
        </p:nvSpPr>
        <p:spPr>
          <a:xfrm>
            <a:off x="457200" y="1604520"/>
            <a:ext cx="4015800" cy="397728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4674240" y="3682080"/>
            <a:ext cx="401580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3600"/>
            <a:ext cx="8229240" cy="1144800"/>
          </a:xfrm>
          <a:prstGeom prst="rect">
            <a:avLst/>
          </a:prstGeom>
        </p:spPr>
        <p:txBody>
          <a:bodyPr lIns="0" rIns="0" tIns="0" bIns="0" anchor="ctr"/>
          <a:p>
            <a:pPr algn="ctr"/>
            <a:endParaRPr b="0" lang="en-US" sz="4400" spc="-1" strike="noStrike">
              <a:latin typeface="Arial"/>
            </a:endParaRPr>
          </a:p>
        </p:txBody>
      </p:sp>
      <p:sp>
        <p:nvSpPr>
          <p:cNvPr id="20" name="PlaceHolder 2"/>
          <p:cNvSpPr>
            <a:spLocks noGrp="1"/>
          </p:cNvSpPr>
          <p:nvPr>
            <p:ph type="body"/>
          </p:nvPr>
        </p:nvSpPr>
        <p:spPr>
          <a:xfrm>
            <a:off x="457200" y="1604520"/>
            <a:ext cx="401580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4674240" y="1604520"/>
            <a:ext cx="4015800" cy="189684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457200" y="3682080"/>
            <a:ext cx="82292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3600"/>
            <a:ext cx="82292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1" name="PlaceHolder 2"/>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hyperlink" Target="http://www.elsevier.com/termsandconditions" TargetMode="External"/><Relationship Id="rId2" Type="http://schemas.openxmlformats.org/officeDocument/2006/relationships/image" Target="../media/image1.png"/><Relationship Id="rId3"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hyperlink" Target="http://www.elsevier.com/termsandconditions" TargetMode="External"/><Relationship Id="rId3" Type="http://schemas.openxmlformats.org/officeDocument/2006/relationships/image" Target="../media/image3.png"/><Relationship Id="rId4" Type="http://schemas.openxmlformats.org/officeDocument/2006/relationships/slideLayout" Target="../slideLayouts/slideLayout1.xml"/><Relationship Id="rId5"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hyperlink" Target="http://www.elsevier.com/termsandconditions" TargetMode="External"/><Relationship Id="rId3" Type="http://schemas.openxmlformats.org/officeDocument/2006/relationships/image" Target="../media/image5.png"/><Relationship Id="rId4" Type="http://schemas.openxmlformats.org/officeDocument/2006/relationships/slideLayout" Target="../slideLayouts/slideLayout1.xml"/><Relationship Id="rId5"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hyperlink" Target="http://www.elsevier.com/termsandconditions" TargetMode="External"/><Relationship Id="rId3" Type="http://schemas.openxmlformats.org/officeDocument/2006/relationships/image" Target="../media/image7.png"/><Relationship Id="rId4" Type="http://schemas.openxmlformats.org/officeDocument/2006/relationships/slideLayout" Target="../slideLayouts/slideLayout1.xml"/><Relationship Id="rId5"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hyperlink" Target="http://www.elsevier.com/termsandconditions" TargetMode="External"/><Relationship Id="rId3" Type="http://schemas.openxmlformats.org/officeDocument/2006/relationships/image" Target="../media/image9.png"/><Relationship Id="rId4" Type="http://schemas.openxmlformats.org/officeDocument/2006/relationships/slideLayout" Target="../slideLayouts/slideLayout1.xml"/><Relationship Id="rId5"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hyperlink" Target="http://www.elsevier.com/termsandconditions" TargetMode="External"/><Relationship Id="rId3" Type="http://schemas.openxmlformats.org/officeDocument/2006/relationships/image" Target="../media/image11.png"/><Relationship Id="rId4" Type="http://schemas.openxmlformats.org/officeDocument/2006/relationships/slideLayout" Target="../slideLayouts/slideLayout1.xml"/><Relationship Id="rId5"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hyperlink" Target="http://www.elsevier.com/termsandconditions" TargetMode="External"/><Relationship Id="rId3" Type="http://schemas.openxmlformats.org/officeDocument/2006/relationships/image" Target="../media/image13.png"/><Relationship Id="rId4" Type="http://schemas.openxmlformats.org/officeDocument/2006/relationships/slideLayout" Target="../slideLayouts/slideLayout1.xml"/><Relationship Id="rId5"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hyperlink" Target="http://www.elsevier.com/termsandconditions" TargetMode="External"/><Relationship Id="rId3" Type="http://schemas.openxmlformats.org/officeDocument/2006/relationships/image" Target="../media/image15.png"/><Relationship Id="rId4" Type="http://schemas.openxmlformats.org/officeDocument/2006/relationships/slideLayout" Target="../slideLayouts/slideLayout1.xml"/><Relationship Id="rId5" Type="http://schemas.openxmlformats.org/officeDocument/2006/relationships/notesSlide" Target="../notesSlides/notesSlide8.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 name="TextShape 1"/>
          <p:cNvSpPr txBox="1"/>
          <p:nvPr/>
        </p:nvSpPr>
        <p:spPr>
          <a:xfrm>
            <a:off x="360000" y="1260000"/>
            <a:ext cx="8640000" cy="3051720"/>
          </a:xfrm>
          <a:prstGeom prst="rect">
            <a:avLst/>
          </a:prstGeom>
          <a:noFill/>
          <a:ln>
            <a:noFill/>
          </a:ln>
        </p:spPr>
        <p:txBody>
          <a:bodyPr lIns="90000" rIns="90000" tIns="45000" bIns="45000"/>
          <a:p>
            <a:pPr algn="ctr">
              <a:lnSpc>
                <a:spcPct val="100000"/>
              </a:lnSpc>
              <a:spcAft>
                <a:spcPts val="3186"/>
              </a:spcAft>
            </a:pPr>
            <a:r>
              <a:rPr b="0" i="1" lang="en-US" sz="1700" spc="-1" strike="noStrike">
                <a:solidFill>
                  <a:srgbClr val="ffffff"/>
                </a:solidFill>
                <a:latin typeface="Arial"/>
              </a:rPr>
              <a:t>Accelerated SARS-CoV-2 intrahost evolution leading to distinct genotypes during chronic infection</a:t>
            </a:r>
            <a:r>
              <a:rPr b="0" lang="en-US" sz="1700" spc="-1" strike="noStrike">
                <a:solidFill>
                  <a:srgbClr val="ffffff"/>
                </a:solidFill>
                <a:latin typeface="Arial"/>
              </a:rPr>
              <a:t> </a:t>
            </a:r>
            <a:endParaRPr b="0" lang="en-US" sz="1700" spc="-1" strike="noStrike">
              <a:solidFill>
                <a:srgbClr val="ffffff"/>
              </a:solidFill>
              <a:latin typeface="Arial"/>
            </a:endParaRPr>
          </a:p>
          <a:p>
            <a:pPr algn="ctr">
              <a:spcAft>
                <a:spcPts val="2750"/>
              </a:spcAft>
            </a:pPr>
            <a:r>
              <a:rPr b="0" i="1" lang="en-US" sz="1100" spc="-1" strike="noStrike">
                <a:solidFill>
                  <a:srgbClr val="ffffff"/>
                </a:solidFill>
                <a:latin typeface="Arial"/>
              </a:rPr>
              <a:t>Chrispin Chaguza, Anne M. Hahn, Mary E. Petrone, Shuntai Zhou, David Ferguson, Mallery I. Breban, Kien Pham, Mario A. Peña-Hernández, Christopher Castaldi, Verity Hill Kendall Billig, Rebecca Earnest, Joseph R. Fauver, Chaney C. Kalinch, Nicholas Kerantzas, Tobias R. Koch, Bony De Kumar, Marie L. Landry, Isabel M. Ott, David Peaper, Irina R. Tikhonova, Chantal B.F. Vogels, Wade Schulz, Ronald I. Swanstrom, Scott C. Roberts, Nathan D. Grubaugh Chrispin Chaguza, Anne M. Hahn, Mary E. Petrone, Shuntai Zhou, David Ferguson, Mallery I. Breban, Kien Pham, Mario A. Peña-Hernández, Christopher Castaldi, Verity Hill Kendall Billig, Rebecca Earnest, Joseph R. Fauver, Chaney C. Kalinch, Nicholas Kerantzas, Tobias R. Koch, Bony De Kumar, Marie L. Landry, Isabel M. Ott, David Peaper, Irina R. Tikhonova, Chantal B.F. Vogels, Wade Schulz, Ronald I. Swanstrom, Scott C. Roberts, Nathan D. Grubaugh</a:t>
            </a:r>
            <a:r>
              <a:rPr b="0" lang="en-US" sz="1100" spc="-1" strike="noStrike">
                <a:solidFill>
                  <a:srgbClr val="ffffff"/>
                </a:solidFill>
                <a:latin typeface="Arial"/>
              </a:rPr>
              <a:t> </a:t>
            </a:r>
            <a:endParaRPr b="0" lang="en-US" sz="1100" spc="-1" strike="noStrike">
              <a:solidFill>
                <a:srgbClr val="ffffff"/>
              </a:solidFill>
              <a:latin typeface="Arial"/>
            </a:endParaRPr>
          </a:p>
          <a:p>
            <a:pPr algn="ctr"/>
            <a:r>
              <a:rPr b="0" i="1" lang="en-US" sz="1200" spc="-1" strike="noStrike">
                <a:solidFill>
                  <a:srgbClr val="ffffff"/>
                </a:solidFill>
                <a:latin typeface="Arial"/>
              </a:rPr>
              <a:t>CR Med</a:t>
            </a:r>
            <a:r>
              <a:rPr b="0" lang="en-US" sz="1200" spc="-1" strike="noStrike">
                <a:solidFill>
                  <a:srgbClr val="ffffff"/>
                </a:solidFill>
                <a:latin typeface="Arial"/>
              </a:rPr>
              <a:t> </a:t>
            </a:r>
            <a:endParaRPr b="0" lang="en-US" sz="1200" spc="-1" strike="noStrike">
              <a:solidFill>
                <a:srgbClr val="ffffff"/>
              </a:solidFill>
              <a:latin typeface="Arial"/>
            </a:endParaRPr>
          </a:p>
          <a:p>
            <a:pPr algn="ctr"/>
            <a:r>
              <a:rPr b="0" lang="en-US" sz="1200" spc="-1" strike="noStrike">
                <a:solidFill>
                  <a:srgbClr val="ffffff"/>
                </a:solidFill>
                <a:latin typeface="Arial"/>
              </a:rPr>
              <a:t>Volume 4 Issue 2 (February 2023) </a:t>
            </a:r>
            <a:endParaRPr b="0" lang="en-US" sz="1200" spc="-1" strike="noStrike">
              <a:solidFill>
                <a:srgbClr val="ffffff"/>
              </a:solidFill>
              <a:latin typeface="Arial"/>
            </a:endParaRPr>
          </a:p>
          <a:p>
            <a:pPr algn="ctr"/>
            <a:r>
              <a:rPr b="0" lang="en-US" sz="1000" spc="-1" strike="noStrike">
                <a:solidFill>
                  <a:srgbClr val="ffffff"/>
                </a:solidFill>
                <a:latin typeface="Arial"/>
              </a:rPr>
              <a:t>DOI: 10.1016/j.xcrm.2023.100943</a:t>
            </a:r>
            <a:endParaRPr b="0" lang="en-US" sz="1000" spc="-1" strike="noStrike">
              <a:solidFill>
                <a:srgbClr val="ffffff"/>
              </a:solidFill>
              <a:latin typeface="Arial"/>
            </a:endParaRPr>
          </a:p>
        </p:txBody>
      </p:sp>
      <p:sp>
        <p:nvSpPr>
          <p:cNvPr id="45" name="TextShape 2"/>
          <p:cNvSpPr txBox="1"/>
          <p:nvPr/>
        </p:nvSpPr>
        <p:spPr>
          <a:xfrm>
            <a:off x="952560" y="6624000"/>
            <a:ext cx="5556240" cy="231120"/>
          </a:xfrm>
          <a:prstGeom prst="rect">
            <a:avLst/>
          </a:prstGeom>
          <a:noFill/>
          <a:ln>
            <a:noFill/>
          </a:ln>
        </p:spPr>
        <p:txBody>
          <a:bodyPr lIns="90000" rIns="90000" tIns="46800" bIns="46800" anchor="ctr"/>
          <a:p>
            <a:r>
              <a:rPr b="0" lang="en-US" sz="900" spc="-1" strike="noStrike">
                <a:solidFill>
                  <a:srgbClr val="ffffff"/>
                </a:solidFill>
                <a:latin typeface="Arial"/>
              </a:rPr>
              <a:t>Copyright © 2023 The Author(s)</a:t>
            </a:r>
            <a:r>
              <a:rPr b="0" lang="en-US" sz="900" spc="-1" strike="noStrike">
                <a:solidFill>
                  <a:srgbClr val="ffffff"/>
                </a:solidFill>
                <a:latin typeface="Arial"/>
                <a:hlinkClick r:id="rId1"/>
              </a:rPr>
              <a:t> Terms and Conditions</a:t>
            </a:r>
            <a:endParaRPr b="0" lang="en-US" sz="900" spc="-1" strike="noStrike">
              <a:solidFill>
                <a:srgbClr val="ffffff"/>
              </a:solidFill>
              <a:latin typeface="Arial"/>
            </a:endParaRPr>
          </a:p>
        </p:txBody>
      </p:sp>
      <p:pic>
        <p:nvPicPr>
          <p:cNvPr id="46" name="Logo" descr=""/>
          <p:cNvPicPr/>
          <p:nvPr/>
        </p:nvPicPr>
        <p:blipFill>
          <a:blip r:embed="rId2"/>
          <a:stretch/>
        </p:blipFill>
        <p:spPr>
          <a:xfrm>
            <a:off x="79200" y="6212880"/>
            <a:ext cx="708120" cy="496440"/>
          </a:xfrm>
          <a:prstGeom prst="rect">
            <a:avLst/>
          </a:prstGeom>
          <a:ln>
            <a:noFill/>
          </a:ln>
        </p:spPr>
      </p:pic>
    </p:spTree>
  </p:cSld>
  <p:transition>
    <p:wipe dir="r"/>
  </p:transition>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 name="CustomShape 1"/>
          <p:cNvSpPr/>
          <p:nvPr/>
        </p:nvSpPr>
        <p:spPr>
          <a:xfrm>
            <a:off x="79200" y="79200"/>
            <a:ext cx="8985600" cy="158760"/>
          </a:xfrm>
          <a:prstGeom prst="rect">
            <a:avLst/>
          </a:prstGeom>
          <a:noFill/>
          <a:ln>
            <a:noFill/>
          </a:ln>
        </p:spPr>
        <p:style>
          <a:lnRef idx="0"/>
          <a:fillRef idx="0"/>
          <a:effectRef idx="0"/>
          <a:fontRef idx="minor"/>
        </p:style>
      </p:sp>
      <p:pic>
        <p:nvPicPr>
          <p:cNvPr id="48" name="Main graphic" descr=""/>
          <p:cNvPicPr/>
          <p:nvPr/>
        </p:nvPicPr>
        <p:blipFill>
          <a:blip r:embed="rId1"/>
          <a:stretch/>
        </p:blipFill>
        <p:spPr>
          <a:xfrm>
            <a:off x="2105280" y="762120"/>
            <a:ext cx="4984200" cy="4984200"/>
          </a:xfrm>
          <a:prstGeom prst="rect">
            <a:avLst/>
          </a:prstGeom>
          <a:ln>
            <a:noFill/>
          </a:ln>
        </p:spPr>
      </p:pic>
      <p:sp>
        <p:nvSpPr>
          <p:cNvPr id="49" name="TextShape 2"/>
          <p:cNvSpPr txBox="1"/>
          <p:nvPr/>
        </p:nvSpPr>
        <p:spPr>
          <a:xfrm>
            <a:off x="952560" y="6477120"/>
            <a:ext cx="8254800" cy="231120"/>
          </a:xfrm>
          <a:prstGeom prst="rect">
            <a:avLst/>
          </a:prstGeom>
          <a:noFill/>
          <a:ln>
            <a:noFill/>
          </a:ln>
        </p:spPr>
        <p:txBody>
          <a:bodyPr lIns="90000" rIns="90000" tIns="45000" bIns="45000"/>
          <a:p>
            <a:r>
              <a:rPr b="0" i="1" lang="en-US" sz="900" spc="-1" strike="noStrike">
                <a:solidFill>
                  <a:srgbClr val="ffffff"/>
                </a:solidFill>
                <a:latin typeface="Arial"/>
              </a:rPr>
              <a:t>CR Med</a:t>
            </a:r>
            <a:r>
              <a:rPr b="0" lang="en-US" sz="900" spc="-1" strike="noStrike">
                <a:solidFill>
                  <a:srgbClr val="ffffff"/>
                </a:solidFill>
                <a:latin typeface="Arial"/>
              </a:rPr>
              <a:t> 2023 4DOI: (10.1016/j.xcrm.2023.100943) </a:t>
            </a:r>
            <a:endParaRPr b="0" lang="en-US" sz="900" spc="-1" strike="noStrike">
              <a:solidFill>
                <a:srgbClr val="ffffff"/>
              </a:solidFill>
              <a:latin typeface="Arial"/>
            </a:endParaRPr>
          </a:p>
        </p:txBody>
      </p:sp>
      <p:sp>
        <p:nvSpPr>
          <p:cNvPr id="50" name="TextShape 3"/>
          <p:cNvSpPr txBox="1"/>
          <p:nvPr/>
        </p:nvSpPr>
        <p:spPr>
          <a:xfrm>
            <a:off x="952560" y="6624000"/>
            <a:ext cx="5556240" cy="231120"/>
          </a:xfrm>
          <a:prstGeom prst="rect">
            <a:avLst/>
          </a:prstGeom>
          <a:noFill/>
          <a:ln>
            <a:noFill/>
          </a:ln>
        </p:spPr>
        <p:txBody>
          <a:bodyPr lIns="90000" rIns="90000" tIns="46800" bIns="46800" anchor="ctr"/>
          <a:p>
            <a:r>
              <a:rPr b="0" lang="en-US" sz="900" spc="-1" strike="noStrike">
                <a:solidFill>
                  <a:srgbClr val="ffffff"/>
                </a:solidFill>
                <a:latin typeface="Arial"/>
              </a:rPr>
              <a:t>Copyright © 2023 The Author(s)</a:t>
            </a:r>
            <a:r>
              <a:rPr b="0" lang="en-US" sz="900" spc="-1" strike="noStrike">
                <a:solidFill>
                  <a:srgbClr val="ffffff"/>
                </a:solidFill>
                <a:latin typeface="Arial"/>
                <a:hlinkClick r:id="rId2"/>
              </a:rPr>
              <a:t> Terms and Conditions</a:t>
            </a:r>
            <a:endParaRPr b="0" lang="en-US" sz="900" spc="-1" strike="noStrike">
              <a:solidFill>
                <a:srgbClr val="ffffff"/>
              </a:solidFill>
              <a:latin typeface="Arial"/>
            </a:endParaRPr>
          </a:p>
        </p:txBody>
      </p:sp>
      <p:pic>
        <p:nvPicPr>
          <p:cNvPr id="51" name="Logo" descr=""/>
          <p:cNvPicPr/>
          <p:nvPr/>
        </p:nvPicPr>
        <p:blipFill>
          <a:blip r:embed="rId3"/>
          <a:stretch/>
        </p:blipFill>
        <p:spPr>
          <a:xfrm>
            <a:off x="79200" y="6212880"/>
            <a:ext cx="708120" cy="496440"/>
          </a:xfrm>
          <a:prstGeom prst="rect">
            <a:avLst/>
          </a:prstGeom>
          <a:ln>
            <a:noFill/>
          </a:ln>
        </p:spPr>
      </p:pic>
    </p:spTree>
  </p:cSld>
  <p:transition>
    <p:wipe dir="r"/>
  </p:transition>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 name="CustomShape 1"/>
          <p:cNvSpPr/>
          <p:nvPr/>
        </p:nvSpPr>
        <p:spPr>
          <a:xfrm>
            <a:off x="4129560" y="79200"/>
            <a:ext cx="884880" cy="307080"/>
          </a:xfrm>
          <a:prstGeom prst="rect">
            <a:avLst/>
          </a:prstGeom>
          <a:noFill/>
          <a:ln>
            <a:noFill/>
          </a:ln>
        </p:spPr>
        <p:style>
          <a:lnRef idx="0"/>
          <a:fillRef idx="0"/>
          <a:effectRef idx="0"/>
          <a:fontRef idx="minor"/>
        </p:style>
        <p:txBody>
          <a:bodyPr wrap="none" lIns="90000" rIns="90000" tIns="46800" bIns="46800"/>
          <a:p>
            <a:r>
              <a:rPr b="0" lang="en-US" sz="1400" spc="-1" strike="noStrike">
                <a:solidFill>
                  <a:srgbClr val="ffffff"/>
                </a:solidFill>
                <a:latin typeface="Arial"/>
              </a:rPr>
              <a:t>Figure 1 </a:t>
            </a:r>
            <a:endParaRPr b="0" lang="en-US" sz="1400" spc="-1" strike="noStrike">
              <a:solidFill>
                <a:srgbClr val="ffffff"/>
              </a:solidFill>
              <a:latin typeface="Arial"/>
            </a:endParaRPr>
          </a:p>
        </p:txBody>
      </p:sp>
      <p:pic>
        <p:nvPicPr>
          <p:cNvPr id="53" name="Main graphic" descr=""/>
          <p:cNvPicPr/>
          <p:nvPr/>
        </p:nvPicPr>
        <p:blipFill>
          <a:blip r:embed="rId1"/>
          <a:stretch/>
        </p:blipFill>
        <p:spPr>
          <a:xfrm>
            <a:off x="1908360" y="762120"/>
            <a:ext cx="5378040" cy="4984200"/>
          </a:xfrm>
          <a:prstGeom prst="rect">
            <a:avLst/>
          </a:prstGeom>
          <a:ln>
            <a:noFill/>
          </a:ln>
        </p:spPr>
      </p:pic>
      <p:sp>
        <p:nvSpPr>
          <p:cNvPr id="54" name="TextShape 2"/>
          <p:cNvSpPr txBox="1"/>
          <p:nvPr/>
        </p:nvSpPr>
        <p:spPr>
          <a:xfrm>
            <a:off x="952560" y="6477120"/>
            <a:ext cx="8254800" cy="231120"/>
          </a:xfrm>
          <a:prstGeom prst="rect">
            <a:avLst/>
          </a:prstGeom>
          <a:noFill/>
          <a:ln>
            <a:noFill/>
          </a:ln>
        </p:spPr>
        <p:txBody>
          <a:bodyPr lIns="90000" rIns="90000" tIns="45000" bIns="45000"/>
          <a:p>
            <a:r>
              <a:rPr b="0" i="1" lang="en-US" sz="900" spc="-1" strike="noStrike">
                <a:solidFill>
                  <a:srgbClr val="ffffff"/>
                </a:solidFill>
                <a:latin typeface="Arial"/>
              </a:rPr>
              <a:t>CR Med</a:t>
            </a:r>
            <a:r>
              <a:rPr b="0" lang="en-US" sz="900" spc="-1" strike="noStrike">
                <a:solidFill>
                  <a:srgbClr val="ffffff"/>
                </a:solidFill>
                <a:latin typeface="Arial"/>
              </a:rPr>
              <a:t> 2023 4DOI: (10.1016/j.xcrm.2023.100943) </a:t>
            </a:r>
            <a:endParaRPr b="0" lang="en-US" sz="900" spc="-1" strike="noStrike">
              <a:solidFill>
                <a:srgbClr val="ffffff"/>
              </a:solidFill>
              <a:latin typeface="Arial"/>
            </a:endParaRPr>
          </a:p>
        </p:txBody>
      </p:sp>
      <p:sp>
        <p:nvSpPr>
          <p:cNvPr id="55" name="TextShape 3"/>
          <p:cNvSpPr txBox="1"/>
          <p:nvPr/>
        </p:nvSpPr>
        <p:spPr>
          <a:xfrm>
            <a:off x="952560" y="6624000"/>
            <a:ext cx="5556240" cy="231120"/>
          </a:xfrm>
          <a:prstGeom prst="rect">
            <a:avLst/>
          </a:prstGeom>
          <a:noFill/>
          <a:ln>
            <a:noFill/>
          </a:ln>
        </p:spPr>
        <p:txBody>
          <a:bodyPr lIns="90000" rIns="90000" tIns="46800" bIns="46800" anchor="ctr"/>
          <a:p>
            <a:r>
              <a:rPr b="0" lang="en-US" sz="900" spc="-1" strike="noStrike">
                <a:solidFill>
                  <a:srgbClr val="ffffff"/>
                </a:solidFill>
                <a:latin typeface="Arial"/>
              </a:rPr>
              <a:t>Copyright © 2023 The Author(s)</a:t>
            </a:r>
            <a:r>
              <a:rPr b="0" lang="en-US" sz="900" spc="-1" strike="noStrike">
                <a:solidFill>
                  <a:srgbClr val="ffffff"/>
                </a:solidFill>
                <a:latin typeface="Arial"/>
                <a:hlinkClick r:id="rId2"/>
              </a:rPr>
              <a:t> Terms and Conditions</a:t>
            </a:r>
            <a:endParaRPr b="0" lang="en-US" sz="900" spc="-1" strike="noStrike">
              <a:solidFill>
                <a:srgbClr val="ffffff"/>
              </a:solidFill>
              <a:latin typeface="Arial"/>
            </a:endParaRPr>
          </a:p>
        </p:txBody>
      </p:sp>
      <p:pic>
        <p:nvPicPr>
          <p:cNvPr id="56" name="Logo" descr=""/>
          <p:cNvPicPr/>
          <p:nvPr/>
        </p:nvPicPr>
        <p:blipFill>
          <a:blip r:embed="rId3"/>
          <a:stretch/>
        </p:blipFill>
        <p:spPr>
          <a:xfrm>
            <a:off x="79200" y="6212880"/>
            <a:ext cx="708120" cy="496440"/>
          </a:xfrm>
          <a:prstGeom prst="rect">
            <a:avLst/>
          </a:prstGeom>
          <a:ln>
            <a:noFill/>
          </a:ln>
        </p:spPr>
      </p:pic>
    </p:spTree>
  </p:cSld>
  <p:transition>
    <p:wipe dir="r"/>
  </p:transition>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 name="CustomShape 1"/>
          <p:cNvSpPr/>
          <p:nvPr/>
        </p:nvSpPr>
        <p:spPr>
          <a:xfrm>
            <a:off x="4129560" y="79200"/>
            <a:ext cx="884880" cy="307080"/>
          </a:xfrm>
          <a:prstGeom prst="rect">
            <a:avLst/>
          </a:prstGeom>
          <a:noFill/>
          <a:ln>
            <a:noFill/>
          </a:ln>
        </p:spPr>
        <p:style>
          <a:lnRef idx="0"/>
          <a:fillRef idx="0"/>
          <a:effectRef idx="0"/>
          <a:fontRef idx="minor"/>
        </p:style>
        <p:txBody>
          <a:bodyPr wrap="none" lIns="90000" rIns="90000" tIns="46800" bIns="46800"/>
          <a:p>
            <a:r>
              <a:rPr b="0" lang="en-US" sz="1400" spc="-1" strike="noStrike">
                <a:solidFill>
                  <a:srgbClr val="ffffff"/>
                </a:solidFill>
                <a:latin typeface="Arial"/>
              </a:rPr>
              <a:t>Figure 2 </a:t>
            </a:r>
            <a:endParaRPr b="0" lang="en-US" sz="1400" spc="-1" strike="noStrike">
              <a:solidFill>
                <a:srgbClr val="ffffff"/>
              </a:solidFill>
              <a:latin typeface="Arial"/>
            </a:endParaRPr>
          </a:p>
        </p:txBody>
      </p:sp>
      <p:pic>
        <p:nvPicPr>
          <p:cNvPr id="58" name="Main graphic" descr=""/>
          <p:cNvPicPr/>
          <p:nvPr/>
        </p:nvPicPr>
        <p:blipFill>
          <a:blip r:embed="rId1"/>
          <a:stretch/>
        </p:blipFill>
        <p:spPr>
          <a:xfrm>
            <a:off x="1951560" y="762120"/>
            <a:ext cx="5291640" cy="4984200"/>
          </a:xfrm>
          <a:prstGeom prst="rect">
            <a:avLst/>
          </a:prstGeom>
          <a:ln>
            <a:noFill/>
          </a:ln>
        </p:spPr>
      </p:pic>
      <p:sp>
        <p:nvSpPr>
          <p:cNvPr id="59" name="TextShape 2"/>
          <p:cNvSpPr txBox="1"/>
          <p:nvPr/>
        </p:nvSpPr>
        <p:spPr>
          <a:xfrm>
            <a:off x="952560" y="6477120"/>
            <a:ext cx="8254800" cy="231120"/>
          </a:xfrm>
          <a:prstGeom prst="rect">
            <a:avLst/>
          </a:prstGeom>
          <a:noFill/>
          <a:ln>
            <a:noFill/>
          </a:ln>
        </p:spPr>
        <p:txBody>
          <a:bodyPr lIns="90000" rIns="90000" tIns="45000" bIns="45000"/>
          <a:p>
            <a:r>
              <a:rPr b="0" i="1" lang="en-US" sz="900" spc="-1" strike="noStrike">
                <a:solidFill>
                  <a:srgbClr val="ffffff"/>
                </a:solidFill>
                <a:latin typeface="Arial"/>
              </a:rPr>
              <a:t>CR Med</a:t>
            </a:r>
            <a:r>
              <a:rPr b="0" lang="en-US" sz="900" spc="-1" strike="noStrike">
                <a:solidFill>
                  <a:srgbClr val="ffffff"/>
                </a:solidFill>
                <a:latin typeface="Arial"/>
              </a:rPr>
              <a:t> 2023 4DOI: (10.1016/j.xcrm.2023.100943) </a:t>
            </a:r>
            <a:endParaRPr b="0" lang="en-US" sz="900" spc="-1" strike="noStrike">
              <a:solidFill>
                <a:srgbClr val="ffffff"/>
              </a:solidFill>
              <a:latin typeface="Arial"/>
            </a:endParaRPr>
          </a:p>
        </p:txBody>
      </p:sp>
      <p:sp>
        <p:nvSpPr>
          <p:cNvPr id="60" name="TextShape 3"/>
          <p:cNvSpPr txBox="1"/>
          <p:nvPr/>
        </p:nvSpPr>
        <p:spPr>
          <a:xfrm>
            <a:off x="952560" y="6624000"/>
            <a:ext cx="5556240" cy="231120"/>
          </a:xfrm>
          <a:prstGeom prst="rect">
            <a:avLst/>
          </a:prstGeom>
          <a:noFill/>
          <a:ln>
            <a:noFill/>
          </a:ln>
        </p:spPr>
        <p:txBody>
          <a:bodyPr lIns="90000" rIns="90000" tIns="46800" bIns="46800" anchor="ctr"/>
          <a:p>
            <a:r>
              <a:rPr b="0" lang="en-US" sz="900" spc="-1" strike="noStrike">
                <a:solidFill>
                  <a:srgbClr val="ffffff"/>
                </a:solidFill>
                <a:latin typeface="Arial"/>
              </a:rPr>
              <a:t>Copyright © 2023 The Author(s)</a:t>
            </a:r>
            <a:r>
              <a:rPr b="0" lang="en-US" sz="900" spc="-1" strike="noStrike">
                <a:solidFill>
                  <a:srgbClr val="ffffff"/>
                </a:solidFill>
                <a:latin typeface="Arial"/>
                <a:hlinkClick r:id="rId2"/>
              </a:rPr>
              <a:t> Terms and Conditions</a:t>
            </a:r>
            <a:endParaRPr b="0" lang="en-US" sz="900" spc="-1" strike="noStrike">
              <a:solidFill>
                <a:srgbClr val="ffffff"/>
              </a:solidFill>
              <a:latin typeface="Arial"/>
            </a:endParaRPr>
          </a:p>
        </p:txBody>
      </p:sp>
      <p:pic>
        <p:nvPicPr>
          <p:cNvPr id="61" name="Logo" descr=""/>
          <p:cNvPicPr/>
          <p:nvPr/>
        </p:nvPicPr>
        <p:blipFill>
          <a:blip r:embed="rId3"/>
          <a:stretch/>
        </p:blipFill>
        <p:spPr>
          <a:xfrm>
            <a:off x="79200" y="6212880"/>
            <a:ext cx="708120" cy="496440"/>
          </a:xfrm>
          <a:prstGeom prst="rect">
            <a:avLst/>
          </a:prstGeom>
          <a:ln>
            <a:noFill/>
          </a:ln>
        </p:spPr>
      </p:pic>
    </p:spTree>
  </p:cSld>
  <p:transition>
    <p:wipe dir="r"/>
  </p:transition>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 name="CustomShape 1"/>
          <p:cNvSpPr/>
          <p:nvPr/>
        </p:nvSpPr>
        <p:spPr>
          <a:xfrm>
            <a:off x="4129560" y="79200"/>
            <a:ext cx="884880" cy="307080"/>
          </a:xfrm>
          <a:prstGeom prst="rect">
            <a:avLst/>
          </a:prstGeom>
          <a:noFill/>
          <a:ln>
            <a:noFill/>
          </a:ln>
        </p:spPr>
        <p:style>
          <a:lnRef idx="0"/>
          <a:fillRef idx="0"/>
          <a:effectRef idx="0"/>
          <a:fontRef idx="minor"/>
        </p:style>
        <p:txBody>
          <a:bodyPr wrap="none" lIns="90000" rIns="90000" tIns="46800" bIns="46800"/>
          <a:p>
            <a:r>
              <a:rPr b="0" lang="en-US" sz="1400" spc="-1" strike="noStrike">
                <a:solidFill>
                  <a:srgbClr val="ffffff"/>
                </a:solidFill>
                <a:latin typeface="Arial"/>
              </a:rPr>
              <a:t>Figure 3 </a:t>
            </a:r>
            <a:endParaRPr b="0" lang="en-US" sz="1400" spc="-1" strike="noStrike">
              <a:solidFill>
                <a:srgbClr val="ffffff"/>
              </a:solidFill>
              <a:latin typeface="Arial"/>
            </a:endParaRPr>
          </a:p>
        </p:txBody>
      </p:sp>
      <p:pic>
        <p:nvPicPr>
          <p:cNvPr id="63" name="Main graphic" descr=""/>
          <p:cNvPicPr/>
          <p:nvPr/>
        </p:nvPicPr>
        <p:blipFill>
          <a:blip r:embed="rId1"/>
          <a:stretch/>
        </p:blipFill>
        <p:spPr>
          <a:xfrm>
            <a:off x="1422360" y="1743480"/>
            <a:ext cx="6350040" cy="3021480"/>
          </a:xfrm>
          <a:prstGeom prst="rect">
            <a:avLst/>
          </a:prstGeom>
          <a:ln>
            <a:noFill/>
          </a:ln>
        </p:spPr>
      </p:pic>
      <p:sp>
        <p:nvSpPr>
          <p:cNvPr id="64" name="TextShape 2"/>
          <p:cNvSpPr txBox="1"/>
          <p:nvPr/>
        </p:nvSpPr>
        <p:spPr>
          <a:xfrm>
            <a:off x="952560" y="6477120"/>
            <a:ext cx="8254800" cy="231120"/>
          </a:xfrm>
          <a:prstGeom prst="rect">
            <a:avLst/>
          </a:prstGeom>
          <a:noFill/>
          <a:ln>
            <a:noFill/>
          </a:ln>
        </p:spPr>
        <p:txBody>
          <a:bodyPr lIns="90000" rIns="90000" tIns="45000" bIns="45000"/>
          <a:p>
            <a:r>
              <a:rPr b="0" i="1" lang="en-US" sz="900" spc="-1" strike="noStrike">
                <a:solidFill>
                  <a:srgbClr val="ffffff"/>
                </a:solidFill>
                <a:latin typeface="Arial"/>
              </a:rPr>
              <a:t>CR Med</a:t>
            </a:r>
            <a:r>
              <a:rPr b="0" lang="en-US" sz="900" spc="-1" strike="noStrike">
                <a:solidFill>
                  <a:srgbClr val="ffffff"/>
                </a:solidFill>
                <a:latin typeface="Arial"/>
              </a:rPr>
              <a:t> 2023 4DOI: (10.1016/j.xcrm.2023.100943) </a:t>
            </a:r>
            <a:endParaRPr b="0" lang="en-US" sz="900" spc="-1" strike="noStrike">
              <a:solidFill>
                <a:srgbClr val="ffffff"/>
              </a:solidFill>
              <a:latin typeface="Arial"/>
            </a:endParaRPr>
          </a:p>
        </p:txBody>
      </p:sp>
      <p:sp>
        <p:nvSpPr>
          <p:cNvPr id="65" name="TextShape 3"/>
          <p:cNvSpPr txBox="1"/>
          <p:nvPr/>
        </p:nvSpPr>
        <p:spPr>
          <a:xfrm>
            <a:off x="952560" y="6624000"/>
            <a:ext cx="5556240" cy="231120"/>
          </a:xfrm>
          <a:prstGeom prst="rect">
            <a:avLst/>
          </a:prstGeom>
          <a:noFill/>
          <a:ln>
            <a:noFill/>
          </a:ln>
        </p:spPr>
        <p:txBody>
          <a:bodyPr lIns="90000" rIns="90000" tIns="46800" bIns="46800" anchor="ctr"/>
          <a:p>
            <a:r>
              <a:rPr b="0" lang="en-US" sz="900" spc="-1" strike="noStrike">
                <a:solidFill>
                  <a:srgbClr val="ffffff"/>
                </a:solidFill>
                <a:latin typeface="Arial"/>
              </a:rPr>
              <a:t>Copyright © 2023 The Author(s)</a:t>
            </a:r>
            <a:r>
              <a:rPr b="0" lang="en-US" sz="900" spc="-1" strike="noStrike">
                <a:solidFill>
                  <a:srgbClr val="ffffff"/>
                </a:solidFill>
                <a:latin typeface="Arial"/>
                <a:hlinkClick r:id="rId2"/>
              </a:rPr>
              <a:t> Terms and Conditions</a:t>
            </a:r>
            <a:endParaRPr b="0" lang="en-US" sz="900" spc="-1" strike="noStrike">
              <a:solidFill>
                <a:srgbClr val="ffffff"/>
              </a:solidFill>
              <a:latin typeface="Arial"/>
            </a:endParaRPr>
          </a:p>
        </p:txBody>
      </p:sp>
      <p:pic>
        <p:nvPicPr>
          <p:cNvPr id="66" name="Logo" descr=""/>
          <p:cNvPicPr/>
          <p:nvPr/>
        </p:nvPicPr>
        <p:blipFill>
          <a:blip r:embed="rId3"/>
          <a:stretch/>
        </p:blipFill>
        <p:spPr>
          <a:xfrm>
            <a:off x="79200" y="6212880"/>
            <a:ext cx="708120" cy="496440"/>
          </a:xfrm>
          <a:prstGeom prst="rect">
            <a:avLst/>
          </a:prstGeom>
          <a:ln>
            <a:noFill/>
          </a:ln>
        </p:spPr>
      </p:pic>
    </p:spTree>
  </p:cSld>
  <p:transition>
    <p:wipe dir="r"/>
  </p:transition>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 name="CustomShape 1"/>
          <p:cNvSpPr/>
          <p:nvPr/>
        </p:nvSpPr>
        <p:spPr>
          <a:xfrm>
            <a:off x="4129560" y="79200"/>
            <a:ext cx="884880" cy="307080"/>
          </a:xfrm>
          <a:prstGeom prst="rect">
            <a:avLst/>
          </a:prstGeom>
          <a:noFill/>
          <a:ln>
            <a:noFill/>
          </a:ln>
        </p:spPr>
        <p:style>
          <a:lnRef idx="0"/>
          <a:fillRef idx="0"/>
          <a:effectRef idx="0"/>
          <a:fontRef idx="minor"/>
        </p:style>
        <p:txBody>
          <a:bodyPr wrap="none" lIns="90000" rIns="90000" tIns="46800" bIns="46800"/>
          <a:p>
            <a:r>
              <a:rPr b="0" lang="en-US" sz="1400" spc="-1" strike="noStrike">
                <a:solidFill>
                  <a:srgbClr val="ffffff"/>
                </a:solidFill>
                <a:latin typeface="Arial"/>
              </a:rPr>
              <a:t>Figure 4 </a:t>
            </a:r>
            <a:endParaRPr b="0" lang="en-US" sz="1400" spc="-1" strike="noStrike">
              <a:solidFill>
                <a:srgbClr val="ffffff"/>
              </a:solidFill>
              <a:latin typeface="Arial"/>
            </a:endParaRPr>
          </a:p>
        </p:txBody>
      </p:sp>
      <p:pic>
        <p:nvPicPr>
          <p:cNvPr id="68" name="Main graphic" descr=""/>
          <p:cNvPicPr/>
          <p:nvPr/>
        </p:nvPicPr>
        <p:blipFill>
          <a:blip r:embed="rId1"/>
          <a:stretch/>
        </p:blipFill>
        <p:spPr>
          <a:xfrm>
            <a:off x="1422360" y="1025640"/>
            <a:ext cx="6350040" cy="4456800"/>
          </a:xfrm>
          <a:prstGeom prst="rect">
            <a:avLst/>
          </a:prstGeom>
          <a:ln>
            <a:noFill/>
          </a:ln>
        </p:spPr>
      </p:pic>
      <p:sp>
        <p:nvSpPr>
          <p:cNvPr id="69" name="TextShape 2"/>
          <p:cNvSpPr txBox="1"/>
          <p:nvPr/>
        </p:nvSpPr>
        <p:spPr>
          <a:xfrm>
            <a:off x="952560" y="6477120"/>
            <a:ext cx="8254800" cy="231120"/>
          </a:xfrm>
          <a:prstGeom prst="rect">
            <a:avLst/>
          </a:prstGeom>
          <a:noFill/>
          <a:ln>
            <a:noFill/>
          </a:ln>
        </p:spPr>
        <p:txBody>
          <a:bodyPr lIns="90000" rIns="90000" tIns="45000" bIns="45000"/>
          <a:p>
            <a:r>
              <a:rPr b="0" i="1" lang="en-US" sz="900" spc="-1" strike="noStrike">
                <a:solidFill>
                  <a:srgbClr val="ffffff"/>
                </a:solidFill>
                <a:latin typeface="Arial"/>
              </a:rPr>
              <a:t>CR Med</a:t>
            </a:r>
            <a:r>
              <a:rPr b="0" lang="en-US" sz="900" spc="-1" strike="noStrike">
                <a:solidFill>
                  <a:srgbClr val="ffffff"/>
                </a:solidFill>
                <a:latin typeface="Arial"/>
              </a:rPr>
              <a:t> 2023 4DOI: (10.1016/j.xcrm.2023.100943) </a:t>
            </a:r>
            <a:endParaRPr b="0" lang="en-US" sz="900" spc="-1" strike="noStrike">
              <a:solidFill>
                <a:srgbClr val="ffffff"/>
              </a:solidFill>
              <a:latin typeface="Arial"/>
            </a:endParaRPr>
          </a:p>
        </p:txBody>
      </p:sp>
      <p:sp>
        <p:nvSpPr>
          <p:cNvPr id="70" name="TextShape 3"/>
          <p:cNvSpPr txBox="1"/>
          <p:nvPr/>
        </p:nvSpPr>
        <p:spPr>
          <a:xfrm>
            <a:off x="952560" y="6624000"/>
            <a:ext cx="5556240" cy="231120"/>
          </a:xfrm>
          <a:prstGeom prst="rect">
            <a:avLst/>
          </a:prstGeom>
          <a:noFill/>
          <a:ln>
            <a:noFill/>
          </a:ln>
        </p:spPr>
        <p:txBody>
          <a:bodyPr lIns="90000" rIns="90000" tIns="46800" bIns="46800" anchor="ctr"/>
          <a:p>
            <a:r>
              <a:rPr b="0" lang="en-US" sz="900" spc="-1" strike="noStrike">
                <a:solidFill>
                  <a:srgbClr val="ffffff"/>
                </a:solidFill>
                <a:latin typeface="Arial"/>
              </a:rPr>
              <a:t>Copyright © 2023 The Author(s)</a:t>
            </a:r>
            <a:r>
              <a:rPr b="0" lang="en-US" sz="900" spc="-1" strike="noStrike">
                <a:solidFill>
                  <a:srgbClr val="ffffff"/>
                </a:solidFill>
                <a:latin typeface="Arial"/>
                <a:hlinkClick r:id="rId2"/>
              </a:rPr>
              <a:t> Terms and Conditions</a:t>
            </a:r>
            <a:endParaRPr b="0" lang="en-US" sz="900" spc="-1" strike="noStrike">
              <a:solidFill>
                <a:srgbClr val="ffffff"/>
              </a:solidFill>
              <a:latin typeface="Arial"/>
            </a:endParaRPr>
          </a:p>
        </p:txBody>
      </p:sp>
      <p:pic>
        <p:nvPicPr>
          <p:cNvPr id="71" name="Logo" descr=""/>
          <p:cNvPicPr/>
          <p:nvPr/>
        </p:nvPicPr>
        <p:blipFill>
          <a:blip r:embed="rId3"/>
          <a:stretch/>
        </p:blipFill>
        <p:spPr>
          <a:xfrm>
            <a:off x="79200" y="6212880"/>
            <a:ext cx="708120" cy="496440"/>
          </a:xfrm>
          <a:prstGeom prst="rect">
            <a:avLst/>
          </a:prstGeom>
          <a:ln>
            <a:noFill/>
          </a:ln>
        </p:spPr>
      </p:pic>
    </p:spTree>
  </p:cSld>
  <p:transition>
    <p:wipe dir="r"/>
  </p:transition>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 name="CustomShape 1"/>
          <p:cNvSpPr/>
          <p:nvPr/>
        </p:nvSpPr>
        <p:spPr>
          <a:xfrm>
            <a:off x="4129560" y="79200"/>
            <a:ext cx="884880" cy="307080"/>
          </a:xfrm>
          <a:prstGeom prst="rect">
            <a:avLst/>
          </a:prstGeom>
          <a:noFill/>
          <a:ln>
            <a:noFill/>
          </a:ln>
        </p:spPr>
        <p:style>
          <a:lnRef idx="0"/>
          <a:fillRef idx="0"/>
          <a:effectRef idx="0"/>
          <a:fontRef idx="minor"/>
        </p:style>
        <p:txBody>
          <a:bodyPr wrap="none" lIns="90000" rIns="90000" tIns="46800" bIns="46800"/>
          <a:p>
            <a:r>
              <a:rPr b="0" lang="en-US" sz="1400" spc="-1" strike="noStrike">
                <a:solidFill>
                  <a:srgbClr val="ffffff"/>
                </a:solidFill>
                <a:latin typeface="Arial"/>
              </a:rPr>
              <a:t>Figure 5 </a:t>
            </a:r>
            <a:endParaRPr b="0" lang="en-US" sz="1400" spc="-1" strike="noStrike">
              <a:solidFill>
                <a:srgbClr val="ffffff"/>
              </a:solidFill>
              <a:latin typeface="Arial"/>
            </a:endParaRPr>
          </a:p>
        </p:txBody>
      </p:sp>
      <p:pic>
        <p:nvPicPr>
          <p:cNvPr id="73" name="Main graphic" descr=""/>
          <p:cNvPicPr/>
          <p:nvPr/>
        </p:nvPicPr>
        <p:blipFill>
          <a:blip r:embed="rId1"/>
          <a:stretch/>
        </p:blipFill>
        <p:spPr>
          <a:xfrm>
            <a:off x="2094120" y="762120"/>
            <a:ext cx="5006520" cy="4984200"/>
          </a:xfrm>
          <a:prstGeom prst="rect">
            <a:avLst/>
          </a:prstGeom>
          <a:ln>
            <a:noFill/>
          </a:ln>
        </p:spPr>
      </p:pic>
      <p:sp>
        <p:nvSpPr>
          <p:cNvPr id="74" name="TextShape 2"/>
          <p:cNvSpPr txBox="1"/>
          <p:nvPr/>
        </p:nvSpPr>
        <p:spPr>
          <a:xfrm>
            <a:off x="952560" y="6477120"/>
            <a:ext cx="8254800" cy="231120"/>
          </a:xfrm>
          <a:prstGeom prst="rect">
            <a:avLst/>
          </a:prstGeom>
          <a:noFill/>
          <a:ln>
            <a:noFill/>
          </a:ln>
        </p:spPr>
        <p:txBody>
          <a:bodyPr lIns="90000" rIns="90000" tIns="45000" bIns="45000"/>
          <a:p>
            <a:r>
              <a:rPr b="0" i="1" lang="en-US" sz="900" spc="-1" strike="noStrike">
                <a:solidFill>
                  <a:srgbClr val="ffffff"/>
                </a:solidFill>
                <a:latin typeface="Arial"/>
              </a:rPr>
              <a:t>CR Med</a:t>
            </a:r>
            <a:r>
              <a:rPr b="0" lang="en-US" sz="900" spc="-1" strike="noStrike">
                <a:solidFill>
                  <a:srgbClr val="ffffff"/>
                </a:solidFill>
                <a:latin typeface="Arial"/>
              </a:rPr>
              <a:t> 2023 4DOI: (10.1016/j.xcrm.2023.100943) </a:t>
            </a:r>
            <a:endParaRPr b="0" lang="en-US" sz="900" spc="-1" strike="noStrike">
              <a:solidFill>
                <a:srgbClr val="ffffff"/>
              </a:solidFill>
              <a:latin typeface="Arial"/>
            </a:endParaRPr>
          </a:p>
        </p:txBody>
      </p:sp>
      <p:sp>
        <p:nvSpPr>
          <p:cNvPr id="75" name="TextShape 3"/>
          <p:cNvSpPr txBox="1"/>
          <p:nvPr/>
        </p:nvSpPr>
        <p:spPr>
          <a:xfrm>
            <a:off x="952560" y="6624000"/>
            <a:ext cx="5556240" cy="231120"/>
          </a:xfrm>
          <a:prstGeom prst="rect">
            <a:avLst/>
          </a:prstGeom>
          <a:noFill/>
          <a:ln>
            <a:noFill/>
          </a:ln>
        </p:spPr>
        <p:txBody>
          <a:bodyPr lIns="90000" rIns="90000" tIns="46800" bIns="46800" anchor="ctr"/>
          <a:p>
            <a:r>
              <a:rPr b="0" lang="en-US" sz="900" spc="-1" strike="noStrike">
                <a:solidFill>
                  <a:srgbClr val="ffffff"/>
                </a:solidFill>
                <a:latin typeface="Arial"/>
              </a:rPr>
              <a:t>Copyright © 2023 The Author(s)</a:t>
            </a:r>
            <a:r>
              <a:rPr b="0" lang="en-US" sz="900" spc="-1" strike="noStrike">
                <a:solidFill>
                  <a:srgbClr val="ffffff"/>
                </a:solidFill>
                <a:latin typeface="Arial"/>
                <a:hlinkClick r:id="rId2"/>
              </a:rPr>
              <a:t> Terms and Conditions</a:t>
            </a:r>
            <a:endParaRPr b="0" lang="en-US" sz="900" spc="-1" strike="noStrike">
              <a:solidFill>
                <a:srgbClr val="ffffff"/>
              </a:solidFill>
              <a:latin typeface="Arial"/>
            </a:endParaRPr>
          </a:p>
        </p:txBody>
      </p:sp>
      <p:pic>
        <p:nvPicPr>
          <p:cNvPr id="76" name="Logo" descr=""/>
          <p:cNvPicPr/>
          <p:nvPr/>
        </p:nvPicPr>
        <p:blipFill>
          <a:blip r:embed="rId3"/>
          <a:stretch/>
        </p:blipFill>
        <p:spPr>
          <a:xfrm>
            <a:off x="79200" y="6212880"/>
            <a:ext cx="708120" cy="496440"/>
          </a:xfrm>
          <a:prstGeom prst="rect">
            <a:avLst/>
          </a:prstGeom>
          <a:ln>
            <a:noFill/>
          </a:ln>
        </p:spPr>
      </p:pic>
    </p:spTree>
  </p:cSld>
  <p:transition>
    <p:wipe dir="r"/>
  </p:transition>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 name="CustomShape 1"/>
          <p:cNvSpPr/>
          <p:nvPr/>
        </p:nvSpPr>
        <p:spPr>
          <a:xfrm>
            <a:off x="4129560" y="79200"/>
            <a:ext cx="884880" cy="307080"/>
          </a:xfrm>
          <a:prstGeom prst="rect">
            <a:avLst/>
          </a:prstGeom>
          <a:noFill/>
          <a:ln>
            <a:noFill/>
          </a:ln>
        </p:spPr>
        <p:style>
          <a:lnRef idx="0"/>
          <a:fillRef idx="0"/>
          <a:effectRef idx="0"/>
          <a:fontRef idx="minor"/>
        </p:style>
        <p:txBody>
          <a:bodyPr wrap="none" lIns="90000" rIns="90000" tIns="46800" bIns="46800"/>
          <a:p>
            <a:r>
              <a:rPr b="0" lang="en-US" sz="1400" spc="-1" strike="noStrike">
                <a:solidFill>
                  <a:srgbClr val="ffffff"/>
                </a:solidFill>
                <a:latin typeface="Arial"/>
              </a:rPr>
              <a:t>Figure 6 </a:t>
            </a:r>
            <a:endParaRPr b="0" lang="en-US" sz="1400" spc="-1" strike="noStrike">
              <a:solidFill>
                <a:srgbClr val="ffffff"/>
              </a:solidFill>
              <a:latin typeface="Arial"/>
            </a:endParaRPr>
          </a:p>
        </p:txBody>
      </p:sp>
      <p:pic>
        <p:nvPicPr>
          <p:cNvPr id="78" name="Main graphic" descr=""/>
          <p:cNvPicPr/>
          <p:nvPr/>
        </p:nvPicPr>
        <p:blipFill>
          <a:blip r:embed="rId1"/>
          <a:stretch/>
        </p:blipFill>
        <p:spPr>
          <a:xfrm>
            <a:off x="1422360" y="794520"/>
            <a:ext cx="6350040" cy="4919040"/>
          </a:xfrm>
          <a:prstGeom prst="rect">
            <a:avLst/>
          </a:prstGeom>
          <a:ln>
            <a:noFill/>
          </a:ln>
        </p:spPr>
      </p:pic>
      <p:sp>
        <p:nvSpPr>
          <p:cNvPr id="79" name="TextShape 2"/>
          <p:cNvSpPr txBox="1"/>
          <p:nvPr/>
        </p:nvSpPr>
        <p:spPr>
          <a:xfrm>
            <a:off x="952560" y="6477120"/>
            <a:ext cx="8254800" cy="231120"/>
          </a:xfrm>
          <a:prstGeom prst="rect">
            <a:avLst/>
          </a:prstGeom>
          <a:noFill/>
          <a:ln>
            <a:noFill/>
          </a:ln>
        </p:spPr>
        <p:txBody>
          <a:bodyPr lIns="90000" rIns="90000" tIns="45000" bIns="45000"/>
          <a:p>
            <a:r>
              <a:rPr b="0" i="1" lang="en-US" sz="900" spc="-1" strike="noStrike">
                <a:solidFill>
                  <a:srgbClr val="ffffff"/>
                </a:solidFill>
                <a:latin typeface="Arial"/>
              </a:rPr>
              <a:t>CR Med</a:t>
            </a:r>
            <a:r>
              <a:rPr b="0" lang="en-US" sz="900" spc="-1" strike="noStrike">
                <a:solidFill>
                  <a:srgbClr val="ffffff"/>
                </a:solidFill>
                <a:latin typeface="Arial"/>
              </a:rPr>
              <a:t> 2023 4DOI: (10.1016/j.xcrm.2023.100943) </a:t>
            </a:r>
            <a:endParaRPr b="0" lang="en-US" sz="900" spc="-1" strike="noStrike">
              <a:solidFill>
                <a:srgbClr val="ffffff"/>
              </a:solidFill>
              <a:latin typeface="Arial"/>
            </a:endParaRPr>
          </a:p>
        </p:txBody>
      </p:sp>
      <p:sp>
        <p:nvSpPr>
          <p:cNvPr id="80" name="TextShape 3"/>
          <p:cNvSpPr txBox="1"/>
          <p:nvPr/>
        </p:nvSpPr>
        <p:spPr>
          <a:xfrm>
            <a:off x="952560" y="6624000"/>
            <a:ext cx="5556240" cy="231120"/>
          </a:xfrm>
          <a:prstGeom prst="rect">
            <a:avLst/>
          </a:prstGeom>
          <a:noFill/>
          <a:ln>
            <a:noFill/>
          </a:ln>
        </p:spPr>
        <p:txBody>
          <a:bodyPr lIns="90000" rIns="90000" tIns="46800" bIns="46800" anchor="ctr"/>
          <a:p>
            <a:r>
              <a:rPr b="0" lang="en-US" sz="900" spc="-1" strike="noStrike">
                <a:solidFill>
                  <a:srgbClr val="ffffff"/>
                </a:solidFill>
                <a:latin typeface="Arial"/>
              </a:rPr>
              <a:t>Copyright © 2023 The Author(s)</a:t>
            </a:r>
            <a:r>
              <a:rPr b="0" lang="en-US" sz="900" spc="-1" strike="noStrike">
                <a:solidFill>
                  <a:srgbClr val="ffffff"/>
                </a:solidFill>
                <a:latin typeface="Arial"/>
                <a:hlinkClick r:id="rId2"/>
              </a:rPr>
              <a:t> Terms and Conditions</a:t>
            </a:r>
            <a:endParaRPr b="0" lang="en-US" sz="900" spc="-1" strike="noStrike">
              <a:solidFill>
                <a:srgbClr val="ffffff"/>
              </a:solidFill>
              <a:latin typeface="Arial"/>
            </a:endParaRPr>
          </a:p>
        </p:txBody>
      </p:sp>
      <p:pic>
        <p:nvPicPr>
          <p:cNvPr id="81" name="Logo" descr=""/>
          <p:cNvPicPr/>
          <p:nvPr/>
        </p:nvPicPr>
        <p:blipFill>
          <a:blip r:embed="rId3"/>
          <a:stretch/>
        </p:blipFill>
        <p:spPr>
          <a:xfrm>
            <a:off x="79200" y="6212880"/>
            <a:ext cx="708120" cy="496440"/>
          </a:xfrm>
          <a:prstGeom prst="rect">
            <a:avLst/>
          </a:prstGeom>
          <a:ln>
            <a:noFill/>
          </a:ln>
        </p:spPr>
      </p:pic>
    </p:spTree>
  </p:cSld>
  <p:transition>
    <p:wipe dir="r"/>
  </p:transition>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LibreOffice/6.0.7.3$Linux_X86_64 LibreOffice_project/dc89aa7a9eabfd848af146d5086077aeed2ae4a5</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cp:revision>0</cp:revision>
  <dc:subject/>
  <dc:title/>
</cp:coreProperties>
</file>